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7" r:id="rId2"/>
    <p:sldId id="379" r:id="rId3"/>
    <p:sldId id="299" r:id="rId4"/>
    <p:sldId id="273" r:id="rId5"/>
    <p:sldId id="275" r:id="rId6"/>
    <p:sldId id="335" r:id="rId7"/>
    <p:sldId id="330" r:id="rId8"/>
    <p:sldId id="272" r:id="rId9"/>
    <p:sldId id="274" r:id="rId10"/>
    <p:sldId id="377" r:id="rId11"/>
    <p:sldId id="380" r:id="rId12"/>
    <p:sldId id="381" r:id="rId13"/>
    <p:sldId id="365" r:id="rId14"/>
    <p:sldId id="303" r:id="rId15"/>
    <p:sldId id="337" r:id="rId16"/>
    <p:sldId id="378" r:id="rId17"/>
    <p:sldId id="355" r:id="rId18"/>
    <p:sldId id="360" r:id="rId19"/>
    <p:sldId id="350" r:id="rId20"/>
    <p:sldId id="311" r:id="rId21"/>
  </p:sldIdLst>
  <p:sldSz cx="12192000" cy="6858000"/>
  <p:notesSz cx="6819900" cy="99187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703" autoAdjust="0"/>
    <p:restoredTop sz="82010" autoAdjust="0"/>
  </p:normalViewPr>
  <p:slideViewPr>
    <p:cSldViewPr snapToGrid="0">
      <p:cViewPr varScale="1">
        <p:scale>
          <a:sx n="68" d="100"/>
          <a:sy n="68" d="100"/>
        </p:scale>
        <p:origin x="83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4A223-B46E-409B-A40D-CE0EA25BA2C2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8E952-21EB-4A27-85FF-59799B86FC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9408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808D6-A3D8-4F13-BE19-D9CF0A30B68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D0D9-75E2-4DFA-AE99-04DB5714FF0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107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546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90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6627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1419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5845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3338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720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effectLst/>
              </a:rPr>
              <a:t>Od </a:t>
            </a:r>
            <a:r>
              <a:rPr lang="sk-SK" dirty="0" err="1" smtClean="0">
                <a:effectLst/>
              </a:rPr>
              <a:t>Global</a:t>
            </a:r>
            <a:r>
              <a:rPr lang="sk-SK" dirty="0" smtClean="0">
                <a:effectLst/>
              </a:rPr>
              <a:t> </a:t>
            </a:r>
            <a:r>
              <a:rPr lang="sk-SK" dirty="0" err="1" smtClean="0">
                <a:effectLst/>
              </a:rPr>
              <a:t>Finance</a:t>
            </a:r>
            <a:r>
              <a:rPr lang="sk-SK" dirty="0" smtClean="0">
                <a:effectLst/>
              </a:rPr>
              <a:t> sme tento rok už po </a:t>
            </a:r>
            <a:r>
              <a:rPr lang="sk-SK" b="1" dirty="0" smtClean="0">
                <a:effectLst/>
              </a:rPr>
              <a:t>17. raz</a:t>
            </a:r>
            <a:r>
              <a:rPr lang="sk-SK" dirty="0" smtClean="0">
                <a:effectLst/>
              </a:rPr>
              <a:t> získali aj ocenenie </a:t>
            </a:r>
            <a:r>
              <a:rPr lang="sk-SK" b="1" dirty="0" smtClean="0">
                <a:effectLst/>
              </a:rPr>
              <a:t>Best Bank in Slovakia</a:t>
            </a:r>
            <a:r>
              <a:rPr lang="sk-SK" dirty="0" smtClean="0">
                <a:effectLst/>
              </a:rPr>
              <a:t> a okrem toho aj cenu </a:t>
            </a:r>
            <a:r>
              <a:rPr lang="sk-SK" b="1" dirty="0" smtClean="0">
                <a:effectLst/>
              </a:rPr>
              <a:t>Best </a:t>
            </a:r>
            <a:r>
              <a:rPr lang="sk-SK" b="1" dirty="0" err="1" smtClean="0">
                <a:effectLst/>
              </a:rPr>
              <a:t>Digital</a:t>
            </a:r>
            <a:r>
              <a:rPr lang="sk-SK" b="1" dirty="0" smtClean="0">
                <a:effectLst/>
              </a:rPr>
              <a:t> Bank in Slovakia</a:t>
            </a:r>
            <a:r>
              <a:rPr lang="sk-SK" dirty="0" smtClean="0">
                <a:effectLst/>
              </a:rPr>
              <a:t>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4BF0-6F16-4B85-955C-3A000251A7E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61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129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442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325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59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57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894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D0D9-75E2-4DFA-AE99-04DB5714FF0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9828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333" y="574383"/>
            <a:ext cx="9144000" cy="8386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333" y="1502103"/>
            <a:ext cx="9144000" cy="563097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056733" cy="365125"/>
          </a:xfrm>
        </p:spPr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textu 8"/>
          <p:cNvSpPr>
            <a:spLocks noGrp="1"/>
          </p:cNvSpPr>
          <p:nvPr>
            <p:ph type="body" sz="quarter" idx="13"/>
          </p:nvPr>
        </p:nvSpPr>
        <p:spPr>
          <a:xfrm>
            <a:off x="1523334" y="2154302"/>
            <a:ext cx="9144000" cy="339929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988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7788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694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949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3811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marL="0" indent="0">
              <a:buNone/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646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297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04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534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278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104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061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Upravte štýly predlohy textu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2568000" y="635635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4EDE-E524-4471-9A7B-C22C6A2A7750}" type="datetimeFigureOut">
              <a:rPr lang="sk-SK" smtClean="0"/>
              <a:t>23. 10. 2019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52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CC4D6-172A-45D9-920B-105F27632A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499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42900" indent="-342900" algn="l" defTabSz="914400" rtl="0" eaLnBrk="1" latinLnBrk="0" hangingPunct="1">
        <a:lnSpc>
          <a:spcPct val="90000"/>
        </a:lnSpc>
        <a:spcBef>
          <a:spcPct val="0"/>
        </a:spcBef>
        <a:buSzPct val="150000"/>
        <a:buFont typeface="Calibri Light" panose="020F0302020204030204" pitchFamily="34" charset="0"/>
        <a:buChar char="◦"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alibri Light" panose="020F0302020204030204" pitchFamily="34" charset="0"/>
        <a:buChar char="◦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◦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veta_stavinova@tatrabanka.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Bank &amp; </a:t>
            </a:r>
            <a:r>
              <a:rPr lang="sk-SK" sz="2400" dirty="0" err="1" smtClean="0"/>
              <a:t>Cloud</a:t>
            </a:r>
            <a:endParaRPr lang="sk-SK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 the Bank and Cloud connection an oxymoron?</a:t>
            </a:r>
          </a:p>
          <a:p>
            <a:endParaRPr lang="en-US" dirty="0" smtClean="0"/>
          </a:p>
          <a:p>
            <a:r>
              <a:rPr lang="en-US" dirty="0" err="1" smtClean="0"/>
              <a:t>Iveta</a:t>
            </a:r>
            <a:r>
              <a:rPr lang="en-US" dirty="0" smtClean="0"/>
              <a:t> </a:t>
            </a:r>
            <a:r>
              <a:rPr lang="sk-SK" dirty="0" err="1" smtClean="0"/>
              <a:t>Šťavinová</a:t>
            </a:r>
            <a:r>
              <a:rPr lang="en-US" dirty="0" smtClean="0"/>
              <a:t>							  </a:t>
            </a:r>
            <a:r>
              <a:rPr lang="en-US" sz="1500" dirty="0" smtClean="0">
                <a:hlinkClick r:id="rId3"/>
              </a:rPr>
              <a:t>iveta_stavinova@tatrabanka.sk</a:t>
            </a:r>
            <a:r>
              <a:rPr lang="en-US" sz="1500" dirty="0"/>
              <a:t>, +421 910 871 </a:t>
            </a:r>
            <a:r>
              <a:rPr lang="en-US" sz="1500" dirty="0" smtClean="0"/>
              <a:t>330					            </a:t>
            </a:r>
            <a:r>
              <a:rPr lang="en-US" sz="2200" dirty="0" smtClean="0"/>
              <a:t>24.10.2019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750" y="840038"/>
            <a:ext cx="3566013" cy="19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Cloud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IT Cloud Security Requirements</a:t>
            </a:r>
          </a:p>
          <a:p>
            <a:r>
              <a:rPr lang="en-US" dirty="0" smtClean="0"/>
              <a:t>Security </a:t>
            </a:r>
            <a:r>
              <a:rPr lang="en-US" dirty="0"/>
              <a:t>Risks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721" y="3300604"/>
            <a:ext cx="3566013" cy="19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3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 recommendations</a:t>
            </a:r>
            <a:br>
              <a:rPr lang="en-US" dirty="0" smtClean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EBA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(Recommendations on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outsourcing to cloud service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providers)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analysis</a:t>
            </a:r>
          </a:p>
          <a:p>
            <a:r>
              <a:rPr lang="en-US" dirty="0"/>
              <a:t>Data </a:t>
            </a:r>
            <a:r>
              <a:rPr lang="en-US" dirty="0" smtClean="0"/>
              <a:t>location, </a:t>
            </a:r>
            <a:r>
              <a:rPr lang="en-US" smtClean="0"/>
              <a:t>data processing</a:t>
            </a:r>
            <a:endParaRPr lang="en-US"/>
          </a:p>
          <a:p>
            <a:r>
              <a:rPr lang="en-US" dirty="0" smtClean="0"/>
              <a:t>Security of data and systems</a:t>
            </a:r>
          </a:p>
          <a:p>
            <a:pPr lvl="1"/>
            <a:r>
              <a:rPr lang="en-US" dirty="0" smtClean="0"/>
              <a:t>Controls implementation</a:t>
            </a:r>
          </a:p>
          <a:p>
            <a:pPr lvl="1"/>
            <a:r>
              <a:rPr lang="en-US" dirty="0" smtClean="0"/>
              <a:t>confidentiality, continuity of the service, quality, performance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rotection based on data sensitivity level - keep integrity, traceability, secure data </a:t>
            </a:r>
            <a:r>
              <a:rPr lang="en-US" dirty="0"/>
              <a:t>in </a:t>
            </a:r>
            <a:r>
              <a:rPr lang="en-US" dirty="0" smtClean="0"/>
              <a:t>transit</a:t>
            </a:r>
            <a:r>
              <a:rPr lang="en-US" dirty="0"/>
              <a:t>/</a:t>
            </a:r>
            <a:r>
              <a:rPr lang="en-US" dirty="0" smtClean="0"/>
              <a:t> in memory/ </a:t>
            </a:r>
            <a:r>
              <a:rPr lang="en-US" dirty="0"/>
              <a:t>at </a:t>
            </a:r>
            <a:r>
              <a:rPr lang="en-US" dirty="0" smtClean="0"/>
              <a:t>rest (encryption, key </a:t>
            </a:r>
            <a:r>
              <a:rPr lang="en-US" dirty="0"/>
              <a:t>management </a:t>
            </a:r>
            <a:r>
              <a:rPr lang="en-US" dirty="0" smtClean="0"/>
              <a:t>architecture) </a:t>
            </a:r>
          </a:p>
          <a:p>
            <a:r>
              <a:rPr lang="en-US" dirty="0" smtClean="0"/>
              <a:t>BCM and EXIT strategy</a:t>
            </a:r>
          </a:p>
          <a:p>
            <a:r>
              <a:rPr lang="en-US" dirty="0" smtClean="0"/>
              <a:t>Access and Audit rights arranged and agreed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8330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Regulators recommendations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NBS (Methodical guidance 6/2004)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 business approach</a:t>
            </a:r>
          </a:p>
          <a:p>
            <a:r>
              <a:rPr lang="en-US" dirty="0" smtClean="0"/>
              <a:t>Risks management</a:t>
            </a:r>
          </a:p>
          <a:p>
            <a:r>
              <a:rPr lang="en-US" dirty="0" smtClean="0"/>
              <a:t>Security of banking information and personal data protection</a:t>
            </a:r>
          </a:p>
          <a:p>
            <a:r>
              <a:rPr lang="en-US" dirty="0" smtClean="0"/>
              <a:t>Exit plan</a:t>
            </a:r>
          </a:p>
          <a:p>
            <a:r>
              <a:rPr lang="en-US" dirty="0" smtClean="0"/>
              <a:t>Quality of the service assessment</a:t>
            </a:r>
          </a:p>
          <a:p>
            <a:r>
              <a:rPr lang="en-US" dirty="0" smtClean="0"/>
              <a:t>Client data separation / isolation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36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solution assessment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>
                <a:solidFill>
                  <a:schemeClr val="tx1"/>
                </a:solidFill>
              </a:rPr>
              <a:t>D</a:t>
            </a:r>
            <a:r>
              <a:rPr lang="en-US" altLang="sk-SK" dirty="0" smtClean="0">
                <a:solidFill>
                  <a:schemeClr val="tx1"/>
                </a:solidFill>
              </a:rPr>
              <a:t>ata classification / Data protection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sz="1600" dirty="0" smtClean="0"/>
              <a:t> assessment of: processing, data sensitivity, data protection risks, if the supplier is data processor </a:t>
            </a:r>
            <a:r>
              <a:rPr lang="en-US" sz="1600" u="sng" dirty="0" smtClean="0"/>
              <a:t>DPO consent is mandatory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Legislative requirements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- GDPR, Outsourcing, ...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IT Security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– access management, authentication, logging, data protection, encryption keys, tenant isolation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IT architecture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en-US" sz="1600" dirty="0" smtClean="0"/>
              <a:t>  in terms of required functionality, security, service design</a:t>
            </a:r>
            <a:endParaRPr lang="en-US" altLang="sk-SK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Service design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– SLA, HA, Incident MGMT, Performance, Maintenance, Backup, Responsibilities, Service Desk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Exit scenario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 – service provider exchange, service parameters change, fall back (data and logs return, data deletion, exit price, cooperation requirements)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Documentation 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– contains also SLA, HA, performance, security measures implementation description, security testing descry. (pen. test, risk assessment), change mgmt., logs availability and provisioning, legislative requirements, DPA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Risk analysis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n-US" altLang="sk-SK" dirty="0" smtClean="0">
              <a:solidFill>
                <a:schemeClr val="tx1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n-US" altLang="sk-SK" dirty="0" smtClean="0">
                <a:solidFill>
                  <a:schemeClr val="tx1"/>
                </a:solidFill>
              </a:rPr>
              <a:t>Cost/Benefit analysis</a:t>
            </a:r>
            <a:r>
              <a:rPr lang="en-US" altLang="sk-SK" sz="1600" dirty="0" smtClean="0">
                <a:solidFill>
                  <a:schemeClr val="bg1">
                    <a:lumMod val="50000"/>
                  </a:schemeClr>
                </a:solidFill>
              </a:rPr>
              <a:t> – CAPEX / OPEX (5 years)</a:t>
            </a:r>
          </a:p>
        </p:txBody>
      </p:sp>
    </p:spTree>
    <p:extLst>
      <p:ext uri="{BB962C8B-B14F-4D97-AF65-F5344CB8AC3E}">
        <p14:creationId xmlns:p14="http://schemas.microsoft.com/office/powerpoint/2010/main" val="33895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IT</a:t>
            </a:r>
            <a:r>
              <a:rPr lang="en-US" dirty="0" smtClean="0"/>
              <a:t> Security requirements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summary 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basic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requirements / what shall be assessed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 requirements for cloud solutions shall be the same as for </a:t>
            </a:r>
            <a:r>
              <a:rPr lang="en-US" dirty="0" err="1" smtClean="0"/>
              <a:t>on-premise</a:t>
            </a:r>
            <a:r>
              <a:rPr lang="en-US" dirty="0" smtClean="0"/>
              <a:t> or higher</a:t>
            </a:r>
          </a:p>
          <a:p>
            <a:r>
              <a:rPr lang="en-US" u="sng" dirty="0" smtClean="0"/>
              <a:t>data</a:t>
            </a:r>
            <a:r>
              <a:rPr lang="en-US" dirty="0" smtClean="0"/>
              <a:t> must be </a:t>
            </a:r>
            <a:r>
              <a:rPr lang="en-US" u="sng" dirty="0" smtClean="0"/>
              <a:t>stored</a:t>
            </a:r>
            <a:r>
              <a:rPr lang="en-US" dirty="0" smtClean="0"/>
              <a:t> at data center located in the </a:t>
            </a:r>
            <a:r>
              <a:rPr lang="en-US" u="sng" dirty="0" smtClean="0"/>
              <a:t>EU</a:t>
            </a:r>
          </a:p>
          <a:p>
            <a:r>
              <a:rPr lang="en-US" dirty="0" smtClean="0"/>
              <a:t>data must be </a:t>
            </a:r>
            <a:r>
              <a:rPr lang="en-US" u="sng" dirty="0" smtClean="0"/>
              <a:t>isolated</a:t>
            </a:r>
            <a:r>
              <a:rPr lang="en-US" dirty="0" smtClean="0"/>
              <a:t> form others tenant data (prevent data sharing)</a:t>
            </a:r>
          </a:p>
          <a:p>
            <a:r>
              <a:rPr lang="en-US" u="sng" dirty="0" smtClean="0"/>
              <a:t>access</a:t>
            </a:r>
            <a:r>
              <a:rPr lang="en-US" dirty="0" smtClean="0"/>
              <a:t> to cloud service must be </a:t>
            </a:r>
            <a:r>
              <a:rPr lang="en-US" u="sng" dirty="0" smtClean="0"/>
              <a:t>under CONSUMER control</a:t>
            </a:r>
            <a:r>
              <a:rPr lang="en-US" dirty="0" smtClean="0"/>
              <a:t> (AD, IAM, MDM, MFA)</a:t>
            </a:r>
          </a:p>
          <a:p>
            <a:r>
              <a:rPr lang="en-US" u="sng" dirty="0" smtClean="0"/>
              <a:t>risk analysis</a:t>
            </a:r>
            <a:r>
              <a:rPr lang="en-US" dirty="0" smtClean="0"/>
              <a:t> must be the integral part of the project</a:t>
            </a:r>
          </a:p>
          <a:p>
            <a:r>
              <a:rPr lang="en-US" u="sng" dirty="0" smtClean="0"/>
              <a:t>exit procedure must exist</a:t>
            </a:r>
            <a:r>
              <a:rPr lang="en-US" dirty="0" smtClean="0"/>
              <a:t> </a:t>
            </a:r>
          </a:p>
          <a:p>
            <a:r>
              <a:rPr lang="en-US" dirty="0" smtClean="0"/>
              <a:t>penetration tests and audit of the cloud service (agreement)</a:t>
            </a:r>
          </a:p>
          <a:p>
            <a:r>
              <a:rPr lang="en-US" dirty="0" smtClean="0"/>
              <a:t>sensitive data must not be processed in the countries with insufficient security level</a:t>
            </a:r>
          </a:p>
          <a:p>
            <a:r>
              <a:rPr lang="en-US" u="sng" dirty="0" smtClean="0"/>
              <a:t>encryption</a:t>
            </a:r>
            <a:r>
              <a:rPr lang="en-US" dirty="0" smtClean="0"/>
              <a:t> and </a:t>
            </a:r>
            <a:r>
              <a:rPr lang="en-US" u="sng" dirty="0" smtClean="0"/>
              <a:t>logging</a:t>
            </a:r>
            <a:r>
              <a:rPr lang="en-US" dirty="0" smtClean="0"/>
              <a:t> is mandatory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73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/>
          </a:p>
        </p:txBody>
      </p:sp>
      <p:grpSp>
        <p:nvGrpSpPr>
          <p:cNvPr id="7" name="Group 6"/>
          <p:cNvGrpSpPr/>
          <p:nvPr/>
        </p:nvGrpSpPr>
        <p:grpSpPr>
          <a:xfrm>
            <a:off x="4871891" y="857225"/>
            <a:ext cx="6858000" cy="5143500"/>
            <a:chOff x="4871891" y="857225"/>
            <a:chExt cx="6858000" cy="51435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729141" y="-25"/>
              <a:ext cx="51435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2605" y="3142925"/>
              <a:ext cx="354362" cy="3543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364" y="3820294"/>
              <a:ext cx="324831" cy="32483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300" y="3548165"/>
              <a:ext cx="617188" cy="61863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1247" y="4145885"/>
              <a:ext cx="324831" cy="32483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786" y="4322918"/>
              <a:ext cx="354362" cy="35436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7096" y="3526495"/>
              <a:ext cx="617188" cy="6186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863086" y="857225"/>
            <a:ext cx="6858000" cy="5143500"/>
            <a:chOff x="-1771911" y="121528"/>
            <a:chExt cx="6858000" cy="51435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14661" y="-735722"/>
              <a:ext cx="5143500" cy="6858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87497" y="3046124"/>
              <a:ext cx="354362" cy="3543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6" y="3711221"/>
              <a:ext cx="324831" cy="32483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86271" y="3286775"/>
              <a:ext cx="617188" cy="61863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845" y="3562588"/>
              <a:ext cx="324831" cy="32483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2039" y="1317344"/>
              <a:ext cx="354362" cy="35436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2430" y="2604675"/>
              <a:ext cx="617188" cy="61863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41" y="2782804"/>
              <a:ext cx="324831" cy="32483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90080" y="1903617"/>
              <a:ext cx="354362" cy="354362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076325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sk-SK" dirty="0"/>
          </a:p>
        </p:txBody>
      </p:sp>
      <p:grpSp>
        <p:nvGrpSpPr>
          <p:cNvPr id="54" name="Group 53"/>
          <p:cNvGrpSpPr/>
          <p:nvPr/>
        </p:nvGrpSpPr>
        <p:grpSpPr>
          <a:xfrm>
            <a:off x="4869986" y="868387"/>
            <a:ext cx="6858000" cy="5143500"/>
            <a:chOff x="-2421829" y="67564"/>
            <a:chExt cx="6858000" cy="5143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564579" y="-789686"/>
              <a:ext cx="5143500" cy="6858000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4921" y="2639314"/>
              <a:ext cx="575691" cy="57703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59706" y="2705158"/>
              <a:ext cx="575691" cy="57703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35397" y="3649687"/>
              <a:ext cx="575691" cy="57703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90411" y="3414224"/>
              <a:ext cx="332041" cy="33204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303563" y="3970743"/>
              <a:ext cx="332041" cy="332041"/>
            </a:xfrm>
            <a:prstGeom prst="rect">
              <a:avLst/>
            </a:prstGeom>
          </p:spPr>
        </p:pic>
      </p:grpSp>
      <p:grpSp>
        <p:nvGrpSpPr>
          <p:cNvPr id="68" name="Group 67"/>
          <p:cNvGrpSpPr/>
          <p:nvPr/>
        </p:nvGrpSpPr>
        <p:grpSpPr>
          <a:xfrm>
            <a:off x="4854281" y="857225"/>
            <a:ext cx="6858000" cy="5143500"/>
            <a:chOff x="-2416227" y="365125"/>
            <a:chExt cx="6858000" cy="51435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558977" y="-492125"/>
              <a:ext cx="5143500" cy="685800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38847" y="2053041"/>
              <a:ext cx="575691" cy="577036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133430" y="3930509"/>
              <a:ext cx="332041" cy="332041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622691" y="3715157"/>
              <a:ext cx="332041" cy="332041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473121" y="3142925"/>
              <a:ext cx="309644" cy="30964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1016197" y="3405513"/>
              <a:ext cx="309644" cy="309644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/>
        </p:nvGrpSpPr>
        <p:grpSpPr>
          <a:xfrm>
            <a:off x="4864526" y="866450"/>
            <a:ext cx="6858000" cy="5143500"/>
            <a:chOff x="-2447333" y="2816495"/>
            <a:chExt cx="6858000" cy="51435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590083" y="1959245"/>
              <a:ext cx="5143500" cy="685800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552067" y="4793963"/>
              <a:ext cx="309644" cy="30964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967" y="5905377"/>
              <a:ext cx="575691" cy="577036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902678" y="4937586"/>
              <a:ext cx="309644" cy="309644"/>
            </a:xfrm>
            <a:prstGeom prst="rect">
              <a:avLst/>
            </a:prstGeom>
          </p:spPr>
        </p:pic>
      </p:grpSp>
      <p:sp>
        <p:nvSpPr>
          <p:cNvPr id="6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of the service</a:t>
            </a:r>
            <a:r>
              <a:rPr lang="en-US" dirty="0" smtClean="0"/>
              <a:t> – public cloud</a:t>
            </a:r>
            <a:br>
              <a:rPr lang="en-US" dirty="0" smtClean="0"/>
            </a:b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shared: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resources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responsibilities and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security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secure vs. non-secure implementation</a:t>
            </a:r>
          </a:p>
          <a:p>
            <a:pPr lvl="1"/>
            <a:r>
              <a:rPr lang="sk-SK" dirty="0" err="1" smtClean="0"/>
              <a:t>location</a:t>
            </a:r>
            <a:r>
              <a:rPr lang="en-US" dirty="0" smtClean="0"/>
              <a:t> in the EU</a:t>
            </a:r>
          </a:p>
          <a:p>
            <a:pPr lvl="1"/>
            <a:r>
              <a:rPr lang="en-US" dirty="0" smtClean="0"/>
              <a:t>tenant isolation</a:t>
            </a:r>
          </a:p>
          <a:p>
            <a:pPr lvl="1"/>
            <a:r>
              <a:rPr lang="en-US" dirty="0" smtClean="0"/>
              <a:t>access control (incl. metering)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ogging / audit</a:t>
            </a:r>
          </a:p>
          <a:p>
            <a:pPr lvl="1"/>
            <a:r>
              <a:rPr lang="en-US" dirty="0" smtClean="0"/>
              <a:t>(encryption)</a:t>
            </a:r>
          </a:p>
          <a:p>
            <a:pPr lvl="1"/>
            <a:r>
              <a:rPr lang="en-US" dirty="0" smtClean="0"/>
              <a:t>…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419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Cloud</a:t>
            </a:r>
          </a:p>
          <a:p>
            <a:r>
              <a:rPr lang="en-US" dirty="0" smtClean="0"/>
              <a:t>IT Cloud Security Requirements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Security </a:t>
            </a:r>
            <a:r>
              <a:rPr lang="en-US" dirty="0">
                <a:solidFill>
                  <a:schemeClr val="tx1"/>
                </a:solidFill>
              </a:rPr>
              <a:t>Risks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721" y="3300604"/>
            <a:ext cx="3566013" cy="19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loud service </a:t>
            </a:r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 smtClean="0"/>
              <a:t>risks (1/2)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almost no sensitive data</a:t>
            </a:r>
            <a:endParaRPr lang="sk-SK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657475"/>
            <a:ext cx="5157787" cy="3684588"/>
          </a:xfrm>
        </p:spPr>
        <p:txBody>
          <a:bodyPr/>
          <a:lstStyle/>
          <a:p>
            <a:r>
              <a:rPr lang="en-US" sz="1800" dirty="0"/>
              <a:t>data out of EU</a:t>
            </a:r>
          </a:p>
          <a:p>
            <a:r>
              <a:rPr lang="en-US" sz="1800" dirty="0"/>
              <a:t>common storage / bad neighbor</a:t>
            </a:r>
          </a:p>
          <a:p>
            <a:r>
              <a:rPr lang="en-US" sz="1800" dirty="0"/>
              <a:t>users not under control of </a:t>
            </a:r>
            <a:r>
              <a:rPr lang="en-US" sz="1800" dirty="0" smtClean="0"/>
              <a:t>CONSUMER (</a:t>
            </a:r>
            <a:r>
              <a:rPr lang="en-US" sz="1800" dirty="0"/>
              <a:t>not managed by local </a:t>
            </a:r>
            <a:r>
              <a:rPr lang="en-US" sz="1800" dirty="0" smtClean="0"/>
              <a:t>IAM</a:t>
            </a:r>
            <a:r>
              <a:rPr lang="en-US" sz="1800" dirty="0"/>
              <a:t>)</a:t>
            </a:r>
          </a:p>
          <a:p>
            <a:r>
              <a:rPr lang="en-US" sz="1800" dirty="0"/>
              <a:t>audit footprint missing (no audit logs)</a:t>
            </a:r>
          </a:p>
          <a:p>
            <a:r>
              <a:rPr lang="en-US" sz="1800" dirty="0"/>
              <a:t>access from managed </a:t>
            </a:r>
            <a:r>
              <a:rPr lang="en-US" sz="1800" dirty="0" smtClean="0"/>
              <a:t>devices almost not possible</a:t>
            </a:r>
            <a:endParaRPr lang="sk-SK" sz="1800" dirty="0"/>
          </a:p>
          <a:p>
            <a:endParaRPr lang="sk-S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</a:t>
            </a:r>
            <a:r>
              <a:rPr lang="en-US" sz="2000" dirty="0" smtClean="0"/>
              <a:t>an contain sensitive data</a:t>
            </a:r>
            <a:endParaRPr lang="sk-SK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2657475"/>
            <a:ext cx="5183188" cy="368458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audit footprint missing (business audit logs for compliance)</a:t>
            </a:r>
          </a:p>
          <a:p>
            <a:r>
              <a:rPr lang="en-US" sz="1800" dirty="0"/>
              <a:t>audit initiation complicated or not possible (internal/external audit)</a:t>
            </a:r>
          </a:p>
          <a:p>
            <a:r>
              <a:rPr lang="en-US" sz="1800" dirty="0"/>
              <a:t>documentation missing (security of the service not clear or missing)</a:t>
            </a:r>
          </a:p>
          <a:p>
            <a:r>
              <a:rPr lang="en-US" sz="1800" dirty="0"/>
              <a:t>much higher architecture complexity</a:t>
            </a:r>
          </a:p>
          <a:p>
            <a:r>
              <a:rPr lang="en-US" sz="1800" dirty="0"/>
              <a:t>sec. assessments obsolete or missing</a:t>
            </a:r>
          </a:p>
          <a:p>
            <a:r>
              <a:rPr lang="en-US" sz="1800" dirty="0"/>
              <a:t>communication channels to provider not set </a:t>
            </a:r>
            <a:r>
              <a:rPr lang="en-US" sz="1600" dirty="0" smtClean="0"/>
              <a:t>(broker)</a:t>
            </a:r>
            <a:endParaRPr lang="en-US" sz="1600" dirty="0"/>
          </a:p>
          <a:p>
            <a:r>
              <a:rPr lang="en-US" sz="1800" dirty="0"/>
              <a:t>vendor selection / early phase stage involvement </a:t>
            </a:r>
          </a:p>
        </p:txBody>
      </p:sp>
    </p:spTree>
    <p:extLst>
      <p:ext uri="{BB962C8B-B14F-4D97-AF65-F5344CB8AC3E}">
        <p14:creationId xmlns:p14="http://schemas.microsoft.com/office/powerpoint/2010/main" val="9403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uiExpand="1" build="p"/>
      <p:bldP spid="10" grpId="0" uiExpand="1" build="p" animBg="1"/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loud service </a:t>
            </a:r>
            <a:r>
              <a:rPr lang="en-US" dirty="0" smtClean="0"/>
              <a:t>assessment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list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of </a:t>
            </a:r>
            <a:r>
              <a:rPr lang="en-US" dirty="0" smtClean="0"/>
              <a:t>risks (2/2)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almost no sensitive data</a:t>
            </a:r>
            <a:endParaRPr lang="sk-SK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657475"/>
            <a:ext cx="5157787" cy="3684588"/>
          </a:xfrm>
        </p:spPr>
        <p:txBody>
          <a:bodyPr/>
          <a:lstStyle/>
          <a:p>
            <a:r>
              <a:rPr lang="en-US" sz="1800" dirty="0"/>
              <a:t>data out of EU</a:t>
            </a:r>
          </a:p>
          <a:p>
            <a:r>
              <a:rPr lang="en-US" sz="1800" dirty="0"/>
              <a:t>common storage / bad neighbor</a:t>
            </a:r>
          </a:p>
          <a:p>
            <a:r>
              <a:rPr lang="en-US" sz="1800" dirty="0"/>
              <a:t>users not under control of CONSUMER </a:t>
            </a:r>
            <a:r>
              <a:rPr lang="en-US" sz="1800" dirty="0" smtClean="0"/>
              <a:t>(</a:t>
            </a:r>
            <a:r>
              <a:rPr lang="en-US" sz="1800" dirty="0"/>
              <a:t>not managed by local </a:t>
            </a:r>
            <a:r>
              <a:rPr lang="en-US" sz="1800" dirty="0" smtClean="0"/>
              <a:t>IAM</a:t>
            </a:r>
            <a:r>
              <a:rPr lang="en-US" sz="1800" dirty="0"/>
              <a:t>)</a:t>
            </a:r>
          </a:p>
          <a:p>
            <a:r>
              <a:rPr lang="en-US" sz="1800" dirty="0"/>
              <a:t>audit footprint missing (no audit logs)</a:t>
            </a:r>
          </a:p>
          <a:p>
            <a:r>
              <a:rPr lang="en-US" sz="1800" dirty="0"/>
              <a:t>access from managed </a:t>
            </a:r>
            <a:r>
              <a:rPr lang="en-US" sz="1800" dirty="0" smtClean="0"/>
              <a:t>devices almost not possible</a:t>
            </a:r>
            <a:endParaRPr lang="sk-SK" sz="1800" dirty="0"/>
          </a:p>
          <a:p>
            <a:endParaRPr lang="sk-S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contain sensitive data</a:t>
            </a:r>
            <a:endParaRPr lang="sk-SK" sz="2000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172200" y="2657475"/>
            <a:ext cx="5183188" cy="3684588"/>
          </a:xfrm>
        </p:spPr>
        <p:txBody>
          <a:bodyPr>
            <a:normAutofit/>
          </a:bodyPr>
          <a:lstStyle/>
          <a:p>
            <a:r>
              <a:rPr lang="en-US" sz="1600" dirty="0"/>
              <a:t>common </a:t>
            </a:r>
            <a:r>
              <a:rPr lang="en-US" sz="1600" dirty="0" smtClean="0"/>
              <a:t>tenant (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single tenant multi user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400" dirty="0"/>
              <a:t>regulator guidelines violation for </a:t>
            </a:r>
            <a:r>
              <a:rPr lang="en-US" sz="1400" dirty="0" smtClean="0"/>
              <a:t>transaction data (fin)</a:t>
            </a:r>
            <a:endParaRPr lang="en-US" sz="1400" dirty="0"/>
          </a:p>
          <a:p>
            <a:pPr lvl="1"/>
            <a:r>
              <a:rPr lang="en-US" sz="1400" dirty="0"/>
              <a:t>encryption out of the control </a:t>
            </a:r>
            <a:r>
              <a:rPr lang="en-US" sz="1400" dirty="0" smtClean="0"/>
              <a:t>(tenant wide setup)</a:t>
            </a:r>
            <a:endParaRPr lang="en-US" sz="1400" dirty="0"/>
          </a:p>
          <a:p>
            <a:pPr lvl="1"/>
            <a:r>
              <a:rPr lang="en-US" sz="1400" dirty="0"/>
              <a:t>invisible </a:t>
            </a:r>
            <a:r>
              <a:rPr lang="en-US" sz="1400" dirty="0" smtClean="0"/>
              <a:t>tenant wide/system </a:t>
            </a:r>
            <a:r>
              <a:rPr lang="en-US" sz="1400" dirty="0"/>
              <a:t>setup (no </a:t>
            </a:r>
            <a:r>
              <a:rPr lang="en-US" sz="1400" dirty="0" smtClean="0"/>
              <a:t>view for community member)</a:t>
            </a:r>
            <a:endParaRPr lang="en-US" sz="1400" dirty="0"/>
          </a:p>
          <a:p>
            <a:pPr lvl="1"/>
            <a:r>
              <a:rPr lang="en-US" sz="1400" dirty="0"/>
              <a:t>no view/audit of the changes in the tenant or polices setup</a:t>
            </a:r>
          </a:p>
          <a:p>
            <a:pPr lvl="1"/>
            <a:r>
              <a:rPr lang="en-US" sz="1400" dirty="0"/>
              <a:t>misconfigurations -&gt; sec. incidents</a:t>
            </a:r>
          </a:p>
          <a:p>
            <a:pPr lvl="1"/>
            <a:r>
              <a:rPr lang="en-US" sz="1400" dirty="0"/>
              <a:t>b</a:t>
            </a:r>
            <a:r>
              <a:rPr lang="en-US" sz="1400" dirty="0" smtClean="0"/>
              <a:t>roker (tenant admin) </a:t>
            </a:r>
            <a:r>
              <a:rPr lang="en-US" sz="1400" dirty="0"/>
              <a:t>dependency (too long loop, misunderstandings)</a:t>
            </a:r>
          </a:p>
          <a:p>
            <a:pPr lvl="1"/>
            <a:r>
              <a:rPr lang="en-US" sz="1400" dirty="0"/>
              <a:t>service quality degradation - API unavailable (API key on tenant level, </a:t>
            </a:r>
            <a:r>
              <a:rPr lang="en-US" sz="1400" dirty="0" smtClean="0"/>
              <a:t>no/restricted </a:t>
            </a:r>
            <a:r>
              <a:rPr lang="en-US" sz="1400" dirty="0"/>
              <a:t>integration </a:t>
            </a:r>
            <a:r>
              <a:rPr lang="en-US" sz="1400" dirty="0" smtClean="0"/>
              <a:t>possibilities)</a:t>
            </a:r>
            <a:endParaRPr lang="en-US" sz="1400" dirty="0"/>
          </a:p>
          <a:p>
            <a:pPr lvl="1"/>
            <a:r>
              <a:rPr lang="en-US" sz="1400" dirty="0"/>
              <a:t>time / price</a:t>
            </a:r>
          </a:p>
          <a:p>
            <a:pPr lvl="1"/>
            <a:r>
              <a:rPr lang="en-US" sz="1400" dirty="0"/>
              <a:t>exit procedure</a:t>
            </a:r>
          </a:p>
        </p:txBody>
      </p:sp>
    </p:spTree>
    <p:extLst>
      <p:ext uri="{BB962C8B-B14F-4D97-AF65-F5344CB8AC3E}">
        <p14:creationId xmlns:p14="http://schemas.microsoft.com/office/powerpoint/2010/main" val="13561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loud is not the enemy</a:t>
            </a:r>
          </a:p>
          <a:p>
            <a:r>
              <a:rPr lang="en-US" dirty="0" smtClean="0"/>
              <a:t>banks would like to use clouds</a:t>
            </a:r>
          </a:p>
          <a:p>
            <a:r>
              <a:rPr lang="en-US" dirty="0"/>
              <a:t>i</a:t>
            </a:r>
            <a:r>
              <a:rPr lang="en-US" dirty="0" smtClean="0"/>
              <a:t>n the same time they must to keep rules</a:t>
            </a:r>
          </a:p>
          <a:p>
            <a:pPr lvl="1"/>
            <a:r>
              <a:rPr lang="en-US" dirty="0" smtClean="0"/>
              <a:t>cloud standards (internal / external)</a:t>
            </a:r>
          </a:p>
          <a:p>
            <a:pPr lvl="1"/>
            <a:r>
              <a:rPr lang="en-US" dirty="0" smtClean="0"/>
              <a:t>security standards </a:t>
            </a:r>
            <a:r>
              <a:rPr lang="en-US" dirty="0"/>
              <a:t>(internal / external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legislation</a:t>
            </a:r>
          </a:p>
          <a:p>
            <a:r>
              <a:rPr lang="en-US" dirty="0" smtClean="0"/>
              <a:t>not all clouds are secure enough (keep assessments)</a:t>
            </a:r>
          </a:p>
          <a:p>
            <a:pPr lvl="1"/>
            <a:r>
              <a:rPr lang="en-US" dirty="0" smtClean="0"/>
              <a:t>security evaluation</a:t>
            </a:r>
          </a:p>
          <a:p>
            <a:pPr lvl="1"/>
            <a:r>
              <a:rPr lang="en-US" dirty="0" smtClean="0"/>
              <a:t>quality of the service (availability, SLA, flexibility, exit)</a:t>
            </a:r>
            <a:endParaRPr lang="en-US" dirty="0"/>
          </a:p>
          <a:p>
            <a:r>
              <a:rPr lang="en-US" dirty="0"/>
              <a:t>some risks are acceptable, but must be monitored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25 rokov inováci</a:t>
            </a:r>
            <a:r>
              <a:rPr lang="sk-SK" dirty="0"/>
              <a:t>í</a:t>
            </a:r>
            <a:r>
              <a:rPr lang="sk-SK" dirty="0" smtClean="0"/>
              <a:t> v Tatra banka, </a:t>
            </a:r>
            <a:r>
              <a:rPr lang="sk-SK" dirty="0" err="1" smtClean="0"/>
              <a:t>a.s</a:t>
            </a:r>
            <a:r>
              <a:rPr lang="sk-SK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Inovácie</a:t>
            </a:r>
            <a:r>
              <a:rPr lang="cs-CZ" dirty="0" smtClean="0"/>
              <a:t> v </a:t>
            </a:r>
            <a:r>
              <a:rPr lang="cs-CZ" dirty="0" err="1" smtClean="0"/>
              <a:t>našej</a:t>
            </a:r>
            <a:r>
              <a:rPr lang="cs-CZ" dirty="0" smtClean="0"/>
              <a:t> DNA </a:t>
            </a:r>
          </a:p>
          <a:p>
            <a:r>
              <a:rPr lang="cs-CZ" dirty="0" err="1" smtClean="0"/>
              <a:t>Biznis</a:t>
            </a:r>
            <a:r>
              <a:rPr lang="cs-CZ" dirty="0" smtClean="0"/>
              <a:t> </a:t>
            </a:r>
            <a:r>
              <a:rPr lang="cs-CZ" dirty="0" err="1" smtClean="0"/>
              <a:t>inovácie</a:t>
            </a:r>
            <a:endParaRPr lang="cs-CZ" dirty="0" smtClean="0"/>
          </a:p>
          <a:p>
            <a:pPr lvl="1"/>
            <a:r>
              <a:rPr lang="cs-CZ" dirty="0" smtClean="0"/>
              <a:t>DIALOG</a:t>
            </a:r>
          </a:p>
          <a:p>
            <a:pPr lvl="2"/>
            <a:r>
              <a:rPr lang="cs-CZ" dirty="0" smtClean="0"/>
              <a:t>Hlasová </a:t>
            </a:r>
            <a:r>
              <a:rPr lang="cs-CZ" dirty="0" err="1" smtClean="0"/>
              <a:t>biometria</a:t>
            </a:r>
            <a:endParaRPr lang="cs-CZ" dirty="0" smtClean="0"/>
          </a:p>
          <a:p>
            <a:pPr lvl="1"/>
            <a:r>
              <a:rPr lang="cs-CZ" dirty="0" smtClean="0"/>
              <a:t>Karty</a:t>
            </a:r>
          </a:p>
          <a:p>
            <a:pPr lvl="2"/>
            <a:r>
              <a:rPr lang="cs-CZ" dirty="0" err="1" smtClean="0"/>
              <a:t>MobilPay</a:t>
            </a:r>
            <a:endParaRPr lang="cs-CZ" dirty="0" smtClean="0"/>
          </a:p>
          <a:p>
            <a:pPr lvl="1"/>
            <a:r>
              <a:rPr lang="cs-CZ" dirty="0" smtClean="0"/>
              <a:t>Online </a:t>
            </a:r>
            <a:r>
              <a:rPr lang="cs-CZ" dirty="0" err="1" smtClean="0"/>
              <a:t>založenie</a:t>
            </a:r>
            <a:r>
              <a:rPr lang="cs-CZ" dirty="0" smtClean="0"/>
              <a:t> účtu</a:t>
            </a:r>
          </a:p>
          <a:p>
            <a:pPr lvl="2"/>
            <a:r>
              <a:rPr lang="cs-CZ" dirty="0" err="1" smtClean="0"/>
              <a:t>Tvárová</a:t>
            </a:r>
            <a:r>
              <a:rPr lang="cs-CZ" dirty="0" smtClean="0"/>
              <a:t> </a:t>
            </a:r>
            <a:r>
              <a:rPr lang="cs-CZ" dirty="0" err="1" smtClean="0"/>
              <a:t>biometria</a:t>
            </a:r>
            <a:endParaRPr lang="cs-CZ" dirty="0" smtClean="0"/>
          </a:p>
          <a:p>
            <a:pPr lvl="1"/>
            <a:r>
              <a:rPr lang="cs-CZ" dirty="0" err="1" smtClean="0"/>
              <a:t>Mobilné</a:t>
            </a:r>
            <a:r>
              <a:rPr lang="cs-CZ" dirty="0" smtClean="0"/>
              <a:t> </a:t>
            </a:r>
            <a:r>
              <a:rPr lang="cs-CZ" dirty="0" err="1" smtClean="0"/>
              <a:t>aplikácie</a:t>
            </a:r>
            <a:endParaRPr lang="cs-CZ" dirty="0" smtClean="0"/>
          </a:p>
          <a:p>
            <a:pPr lvl="2"/>
            <a:r>
              <a:rPr lang="cs-CZ" dirty="0" smtClean="0"/>
              <a:t>Tatrabanka, </a:t>
            </a:r>
            <a:r>
              <a:rPr lang="cs-CZ" dirty="0" err="1" smtClean="0"/>
              <a:t>Viamo</a:t>
            </a:r>
            <a:endParaRPr lang="cs-CZ" dirty="0" smtClean="0"/>
          </a:p>
          <a:p>
            <a:pPr lvl="1"/>
            <a:r>
              <a:rPr lang="cs-CZ" dirty="0" smtClean="0"/>
              <a:t>Pobočky</a:t>
            </a:r>
          </a:p>
          <a:p>
            <a:pPr lvl="2"/>
            <a:r>
              <a:rPr lang="cs-CZ" dirty="0" err="1" smtClean="0"/>
              <a:t>Pepper</a:t>
            </a:r>
            <a:endParaRPr lang="cs-CZ" dirty="0" smtClean="0"/>
          </a:p>
          <a:p>
            <a:pPr lvl="2"/>
            <a:r>
              <a:rPr lang="cs-CZ" dirty="0" err="1" smtClean="0"/>
              <a:t>Songoroo</a:t>
            </a:r>
            <a:endParaRPr lang="cs-CZ" dirty="0" smtClean="0"/>
          </a:p>
          <a:p>
            <a:pPr lvl="1"/>
            <a:r>
              <a:rPr lang="cs-CZ" dirty="0" err="1" smtClean="0"/>
              <a:t>Chatbot</a:t>
            </a:r>
            <a:endParaRPr lang="cs-CZ" dirty="0" smtClean="0"/>
          </a:p>
          <a:p>
            <a:pPr lvl="2"/>
            <a:r>
              <a:rPr lang="cs-CZ" dirty="0" smtClean="0"/>
              <a:t>Adam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2725275"/>
            <a:ext cx="2339843" cy="1656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7000" y="2349242"/>
            <a:ext cx="2722177" cy="2408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209" y="2197141"/>
            <a:ext cx="3745757" cy="2712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533" y="2057259"/>
            <a:ext cx="5058242" cy="2977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533" y="1459826"/>
            <a:ext cx="5058242" cy="4425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r="2899"/>
          <a:stretch/>
        </p:blipFill>
        <p:spPr>
          <a:xfrm>
            <a:off x="4106333" y="1407615"/>
            <a:ext cx="7247467" cy="4477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3" y="1252176"/>
            <a:ext cx="8085667" cy="470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8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750" y="840038"/>
            <a:ext cx="3566013" cy="19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sk-S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Cloud</a:t>
            </a:r>
          </a:p>
          <a:p>
            <a:r>
              <a:rPr lang="en-US" dirty="0" smtClean="0"/>
              <a:t>IT Cloud Security Requirements</a:t>
            </a:r>
          </a:p>
          <a:p>
            <a:r>
              <a:rPr lang="en-US" dirty="0" smtClean="0"/>
              <a:t>Security </a:t>
            </a:r>
            <a:r>
              <a:rPr lang="en-US" dirty="0"/>
              <a:t>Risks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832656" y="182839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◦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What is the Cloud (vocabulary setup)</a:t>
            </a:r>
          </a:p>
          <a:p>
            <a:r>
              <a:rPr lang="en-US" dirty="0" smtClean="0"/>
              <a:t>IT Cloud Security Requirements</a:t>
            </a:r>
          </a:p>
          <a:p>
            <a:r>
              <a:rPr lang="en-US" dirty="0" smtClean="0"/>
              <a:t>Security Risks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721" y="3300604"/>
            <a:ext cx="3566013" cy="191849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16761" y="4206416"/>
            <a:ext cx="4138973" cy="86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k-SK" sz="17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definition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IT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world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072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"cloud computing is a model for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enabling ubiquitous, convenient, on-demand network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access to a shared pool of configurable computing resources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(e.g., networks, servers, storage, applications and services)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that can be rapidly provisioned and released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with minimal management effort or service provider interaction."</a:t>
            </a:r>
          </a:p>
          <a:p>
            <a:endParaRPr lang="sk-SK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					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resource</a:t>
            </a:r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: NIST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50723"/>
            <a:ext cx="10515600" cy="420717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◦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"cloud computing is a </a:t>
            </a:r>
            <a:r>
              <a:rPr lang="en-US" b="1" u="sng" dirty="0" smtClean="0"/>
              <a:t>model</a:t>
            </a:r>
            <a:r>
              <a:rPr lang="en-US" dirty="0" smtClean="0"/>
              <a:t> </a:t>
            </a:r>
            <a:r>
              <a:rPr lang="en-US" b="1" u="sng" dirty="0" smtClean="0"/>
              <a:t>for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enabling ubiquitous, convenient, </a:t>
            </a:r>
            <a:r>
              <a:rPr lang="en-US" b="1" u="sng" dirty="0" smtClean="0"/>
              <a:t>on-demand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network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b="1" u="sng" dirty="0" smtClean="0"/>
              <a:t>access</a:t>
            </a:r>
            <a:r>
              <a:rPr lang="en-US" dirty="0" smtClean="0"/>
              <a:t> </a:t>
            </a:r>
            <a:r>
              <a:rPr lang="en-US" b="1" u="sng" dirty="0" smtClean="0"/>
              <a:t>to a shared pool of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configurable computing </a:t>
            </a:r>
            <a:r>
              <a:rPr lang="en-US" b="1" u="sng" dirty="0" smtClean="0"/>
              <a:t>resources</a:t>
            </a:r>
            <a:r>
              <a:rPr lang="en-US" dirty="0" smtClean="0"/>
              <a:t>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(e.g., networks, servers, storage, applications and services)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that can be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rapidly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provisioned and released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with minimal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management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</a:rPr>
              <a:t>effort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or service provider interaction."</a:t>
            </a:r>
          </a:p>
          <a:p>
            <a:endParaRPr lang="sk-SK" dirty="0" smtClean="0"/>
          </a:p>
          <a:p>
            <a:pPr marL="0" indent="0">
              <a:buFont typeface="Calibri Light" panose="020F0302020204030204" pitchFamily="34" charset="0"/>
              <a:buNone/>
            </a:pPr>
            <a:r>
              <a:rPr lang="sk-SK" dirty="0" smtClean="0"/>
              <a:t>									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resource</a:t>
            </a:r>
            <a:r>
              <a:rPr lang="sk-SK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: NIST</a:t>
            </a:r>
            <a:endParaRPr lang="sk-SK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5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669" y="2549819"/>
            <a:ext cx="1674701" cy="10070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9203262" y="1868067"/>
            <a:ext cx="2523066" cy="2043535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075" y="1596761"/>
            <a:ext cx="3713209" cy="100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161" y="159345"/>
            <a:ext cx="2914329" cy="1752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models</a:t>
            </a:r>
            <a:br>
              <a:rPr lang="en-US" dirty="0" smtClean="0"/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summary</a:t>
            </a:r>
            <a:endParaRPr lang="sk-SK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7029"/>
          </a:xfrm>
        </p:spPr>
        <p:txBody>
          <a:bodyPr/>
          <a:lstStyle/>
          <a:p>
            <a:r>
              <a:rPr lang="en-US" dirty="0" smtClean="0"/>
              <a:t>private</a:t>
            </a:r>
          </a:p>
          <a:p>
            <a:r>
              <a:rPr lang="en-US" dirty="0" smtClean="0"/>
              <a:t>hybrid </a:t>
            </a:r>
          </a:p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0861" y="3164023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Private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8328" y="1478372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Public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3895" y="2130481"/>
            <a:ext cx="833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chemeClr val="bg1">
                    <a:lumMod val="50000"/>
                  </a:schemeClr>
                </a:solidFill>
              </a:rPr>
              <a:t>Hybrid</a:t>
            </a:r>
            <a:endParaRPr lang="sk-SK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12396" y="3606796"/>
            <a:ext cx="1337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b="1" dirty="0" smtClean="0">
                <a:solidFill>
                  <a:schemeClr val="bg1">
                    <a:lumMod val="50000"/>
                  </a:schemeClr>
                </a:solidFill>
              </a:rPr>
              <a:t>On-Premise</a:t>
            </a:r>
            <a:endParaRPr lang="sk-SK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0" y="4025445"/>
            <a:ext cx="10515600" cy="2107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◦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deployment model have direct impact to possible benefits or disadvantages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financial (economy of scale)</a:t>
            </a:r>
          </a:p>
          <a:p>
            <a:pPr lvl="1"/>
            <a:r>
              <a:rPr lang="en-US" dirty="0" smtClean="0"/>
              <a:t>go-to-market (speed)</a:t>
            </a:r>
          </a:p>
          <a:p>
            <a:pPr lvl="1"/>
            <a:r>
              <a:rPr lang="en-US" dirty="0" smtClean="0"/>
              <a:t>security (might be higher)</a:t>
            </a:r>
          </a:p>
          <a:p>
            <a:pPr lvl="1"/>
            <a:r>
              <a:rPr lang="en-US" dirty="0" smtClean="0"/>
              <a:t>legal 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9089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models</a:t>
            </a:r>
            <a:br>
              <a:rPr lang="en-US" dirty="0" smtClean="0"/>
            </a:b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usage scenarios</a:t>
            </a:r>
            <a:r>
              <a:rPr lang="sk-SK" smtClean="0">
                <a:solidFill>
                  <a:schemeClr val="bg1">
                    <a:lumMod val="50000"/>
                  </a:schemeClr>
                </a:solidFill>
              </a:rPr>
              <a:t> summary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26391"/>
              </p:ext>
            </p:extLst>
          </p:nvPr>
        </p:nvGraphicFramePr>
        <p:xfrm>
          <a:off x="838201" y="1989666"/>
          <a:ext cx="9931400" cy="379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245">
                  <a:extLst>
                    <a:ext uri="{9D8B030D-6E8A-4147-A177-3AD203B41FA5}">
                      <a16:colId xmlns:a16="http://schemas.microsoft.com/office/drawing/2014/main" val="3712031213"/>
                    </a:ext>
                  </a:extLst>
                </a:gridCol>
                <a:gridCol w="3534363">
                  <a:extLst>
                    <a:ext uri="{9D8B030D-6E8A-4147-A177-3AD203B41FA5}">
                      <a16:colId xmlns:a16="http://schemas.microsoft.com/office/drawing/2014/main" val="1605532022"/>
                    </a:ext>
                  </a:extLst>
                </a:gridCol>
                <a:gridCol w="4765792">
                  <a:extLst>
                    <a:ext uri="{9D8B030D-6E8A-4147-A177-3AD203B41FA5}">
                      <a16:colId xmlns:a16="http://schemas.microsoft.com/office/drawing/2014/main" val="3079764369"/>
                    </a:ext>
                  </a:extLst>
                </a:gridCol>
              </a:tblGrid>
              <a:tr h="84455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Servis</a:t>
                      </a:r>
                      <a:r>
                        <a:rPr lang="en-US" dirty="0" smtClean="0"/>
                        <a:t> Model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Provider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76378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</a:p>
                    <a:p>
                      <a:r>
                        <a:rPr lang="en-US" dirty="0" smtClean="0"/>
                        <a:t>as a Service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application / service </a:t>
                      </a:r>
                    </a:p>
                    <a:p>
                      <a:r>
                        <a:rPr lang="en-US" dirty="0" smtClean="0"/>
                        <a:t>to operate business process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Install, management, service, support of sw.</a:t>
                      </a:r>
                      <a:r>
                        <a:rPr lang="en-US" baseline="0" dirty="0" smtClean="0"/>
                        <a:t> applications in the cloud infrastructure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593267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r>
                        <a:rPr lang="en-US" dirty="0" smtClean="0"/>
                        <a:t>Platform </a:t>
                      </a:r>
                    </a:p>
                    <a:p>
                      <a:r>
                        <a:rPr lang="en-US" dirty="0" smtClean="0"/>
                        <a:t>as a Service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Develop, test, deploy and manage applications hosted in the cloud system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 and</a:t>
                      </a:r>
                      <a:r>
                        <a:rPr lang="en-US" baseline="0" dirty="0" smtClean="0"/>
                        <a:t> management of cloud infrastructure, backend and middleware for consumers; also providing tools for development, deployment and management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662947"/>
                  </a:ext>
                </a:extLst>
              </a:tr>
              <a:tr h="844550">
                <a:tc>
                  <a:txBody>
                    <a:bodyPr/>
                    <a:lstStyle/>
                    <a:p>
                      <a:r>
                        <a:rPr lang="en-US" dirty="0" smtClean="0"/>
                        <a:t>Infrastructure</a:t>
                      </a:r>
                    </a:p>
                    <a:p>
                      <a:r>
                        <a:rPr lang="en-US" dirty="0" smtClean="0"/>
                        <a:t>as a Service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Install,</a:t>
                      </a:r>
                      <a:r>
                        <a:rPr lang="en-US" baseline="0" dirty="0" smtClean="0"/>
                        <a:t> manage, monitor IT services operation or infrastructure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Providing operation of physical infrastructure, storages, network (hosting of cloud infrastructure and environment) 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973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80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817" y="1693461"/>
            <a:ext cx="631010" cy="334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16002"/>
              </p:ext>
            </p:extLst>
          </p:nvPr>
        </p:nvGraphicFramePr>
        <p:xfrm>
          <a:off x="838200" y="1769379"/>
          <a:ext cx="8128000" cy="22250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875773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1532575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1429207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03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public cloud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hybrid cloud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private 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0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model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standardized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specific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custom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03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accessibility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easy to access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requires time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takes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327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resource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on-demand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reservation/plan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plan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90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go-to market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quick / cheap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appropriate price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appropriate 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566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effort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minimal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some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424527"/>
                  </a:ext>
                </a:extLst>
              </a:tr>
            </a:tbl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>
          <a:xfrm>
            <a:off x="838200" y="4479651"/>
            <a:ext cx="10515600" cy="169731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◦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common components</a:t>
            </a:r>
          </a:p>
          <a:p>
            <a:pPr lvl="1">
              <a:defRPr/>
            </a:pPr>
            <a:r>
              <a:rPr lang="en-US" u="sng" dirty="0">
                <a:solidFill>
                  <a:prstClr val="black">
                    <a:lumMod val="50000"/>
                    <a:lumOff val="50000"/>
                  </a:prstClr>
                </a:solidFill>
              </a:rPr>
              <a:t>carrier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 (internet, leased or private network)</a:t>
            </a:r>
          </a:p>
          <a:p>
            <a:pPr lvl="1"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cloud service </a:t>
            </a:r>
            <a:r>
              <a:rPr lang="en-US" u="sng" dirty="0">
                <a:solidFill>
                  <a:prstClr val="black">
                    <a:lumMod val="50000"/>
                    <a:lumOff val="50000"/>
                  </a:prstClr>
                </a:solidFill>
              </a:rPr>
              <a:t>provider</a:t>
            </a:r>
          </a:p>
          <a:p>
            <a:pPr lvl="1"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customer / consumer</a:t>
            </a:r>
          </a:p>
          <a:p>
            <a:pPr lvl="1"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audit / control (performance, operations, service quality, security, lawfulness</a:t>
            </a:r>
            <a:r>
              <a:rPr lang="sk-SK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audit …)</a:t>
            </a:r>
          </a:p>
          <a:p>
            <a:pPr lvl="1">
              <a:defRPr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t>cloud broker (managed services provider)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994" y="3182404"/>
            <a:ext cx="4623153" cy="2785533"/>
          </a:xfrm>
          <a:prstGeom prst="rect">
            <a:avLst/>
          </a:prstGeom>
        </p:spPr>
      </p:pic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cloud-as-</a:t>
            </a:r>
            <a:r>
              <a:rPr lang="en-US" dirty="0" smtClean="0"/>
              <a:t>a-service</a:t>
            </a:r>
            <a:br>
              <a:rPr lang="en-US" dirty="0" smtClean="0"/>
            </a:br>
            <a:r>
              <a:rPr lang="en-US" dirty="0" smtClean="0"/>
              <a:t>attributes coming from definition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8088088" y="76200"/>
            <a:ext cx="4343399" cy="154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 Light" panose="020F0302020204030204" pitchFamily="34" charset="0"/>
              <a:buChar char="◦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 Light" panose="020F0302020204030204" pitchFamily="34" charset="0"/>
              <a:buChar char="◦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"cloud computing is a </a:t>
            </a:r>
            <a:r>
              <a:rPr lang="en-US" b="1" u="sng" dirty="0" smtClean="0"/>
              <a:t>model</a:t>
            </a:r>
            <a:r>
              <a:rPr lang="en-US" dirty="0" smtClean="0"/>
              <a:t> </a:t>
            </a:r>
            <a:r>
              <a:rPr lang="en-US" b="1" u="sng" dirty="0" smtClean="0"/>
              <a:t>for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enabling ubiquitous, convenient, </a:t>
            </a:r>
            <a:r>
              <a:rPr lang="en-US" b="1" u="sng" dirty="0" smtClean="0"/>
              <a:t>on-demand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network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b="1" u="sng" dirty="0" smtClean="0"/>
              <a:t>access</a:t>
            </a:r>
            <a:r>
              <a:rPr lang="en-US" dirty="0" smtClean="0"/>
              <a:t> </a:t>
            </a:r>
            <a:r>
              <a:rPr lang="en-US" b="1" u="sng" dirty="0" smtClean="0"/>
              <a:t>to a shared pool of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configurable computing </a:t>
            </a:r>
            <a:r>
              <a:rPr lang="en-US" b="1" u="sng" dirty="0" smtClean="0"/>
              <a:t>resources</a:t>
            </a:r>
            <a:r>
              <a:rPr lang="en-US" dirty="0" smtClean="0"/>
              <a:t>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(e.g., networks, servers, storage, applications and services)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that can be </a:t>
            </a:r>
            <a:r>
              <a:rPr lang="en-US" b="1" u="sng" dirty="0"/>
              <a:t>rapidly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provisioned and released </a:t>
            </a:r>
          </a:p>
          <a:p>
            <a:pPr marL="0" indent="0">
              <a:buFont typeface="Calibri Light" panose="020F0302020204030204" pitchFamily="34" charset="0"/>
              <a:buNone/>
            </a:pPr>
            <a:r>
              <a:rPr lang="en-US" b="1" u="sng" dirty="0"/>
              <a:t>with minimal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management </a:t>
            </a:r>
            <a:r>
              <a:rPr lang="en-US" b="1" u="sng" dirty="0"/>
              <a:t>effort </a:t>
            </a:r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or service provider interaction."</a:t>
            </a:r>
            <a:endParaRPr lang="sk-SK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9029" y="0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</a:t>
            </a:r>
            <a:endParaRPr lang="sk-SK" sz="1000" dirty="0"/>
          </a:p>
        </p:txBody>
      </p:sp>
      <p:sp>
        <p:nvSpPr>
          <p:cNvPr id="8" name="Oval 7"/>
          <p:cNvSpPr/>
          <p:nvPr/>
        </p:nvSpPr>
        <p:spPr>
          <a:xfrm>
            <a:off x="10219408" y="7948"/>
            <a:ext cx="183555" cy="205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7924667" y="531419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</a:t>
            </a:r>
            <a:endParaRPr lang="sk-SK" sz="1000" dirty="0"/>
          </a:p>
        </p:txBody>
      </p:sp>
      <p:sp>
        <p:nvSpPr>
          <p:cNvPr id="17" name="Oval 16"/>
          <p:cNvSpPr/>
          <p:nvPr/>
        </p:nvSpPr>
        <p:spPr>
          <a:xfrm>
            <a:off x="7955046" y="539367"/>
            <a:ext cx="183555" cy="205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11893548" y="36512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3</a:t>
            </a:r>
            <a:endParaRPr lang="sk-SK" sz="1000" dirty="0"/>
          </a:p>
        </p:txBody>
      </p:sp>
      <p:sp>
        <p:nvSpPr>
          <p:cNvPr id="21" name="Oval 20"/>
          <p:cNvSpPr/>
          <p:nvPr/>
        </p:nvSpPr>
        <p:spPr>
          <a:xfrm>
            <a:off x="11923927" y="373073"/>
            <a:ext cx="183555" cy="205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TextBox 21"/>
          <p:cNvSpPr txBox="1"/>
          <p:nvPr/>
        </p:nvSpPr>
        <p:spPr>
          <a:xfrm>
            <a:off x="9330713" y="91166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4</a:t>
            </a:r>
            <a:endParaRPr lang="sk-SK" sz="1000" dirty="0"/>
          </a:p>
        </p:txBody>
      </p:sp>
      <p:sp>
        <p:nvSpPr>
          <p:cNvPr id="23" name="Oval 22"/>
          <p:cNvSpPr/>
          <p:nvPr/>
        </p:nvSpPr>
        <p:spPr>
          <a:xfrm>
            <a:off x="9361092" y="919613"/>
            <a:ext cx="183555" cy="205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9567458" y="142939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5</a:t>
            </a:r>
            <a:endParaRPr lang="sk-SK" sz="1000" dirty="0"/>
          </a:p>
        </p:txBody>
      </p:sp>
      <p:sp>
        <p:nvSpPr>
          <p:cNvPr id="25" name="Oval 24"/>
          <p:cNvSpPr/>
          <p:nvPr/>
        </p:nvSpPr>
        <p:spPr>
          <a:xfrm>
            <a:off x="9597837" y="1437339"/>
            <a:ext cx="183555" cy="205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TextBox 25"/>
          <p:cNvSpPr txBox="1"/>
          <p:nvPr/>
        </p:nvSpPr>
        <p:spPr>
          <a:xfrm>
            <a:off x="541738" y="219066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</a:t>
            </a:r>
            <a:endParaRPr lang="sk-SK" sz="1000" dirty="0"/>
          </a:p>
        </p:txBody>
      </p:sp>
      <p:sp>
        <p:nvSpPr>
          <p:cNvPr id="27" name="Oval 26"/>
          <p:cNvSpPr/>
          <p:nvPr/>
        </p:nvSpPr>
        <p:spPr>
          <a:xfrm>
            <a:off x="572117" y="2198613"/>
            <a:ext cx="183555" cy="205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TextBox 27"/>
          <p:cNvSpPr txBox="1"/>
          <p:nvPr/>
        </p:nvSpPr>
        <p:spPr>
          <a:xfrm>
            <a:off x="534118" y="2578968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2</a:t>
            </a:r>
            <a:endParaRPr lang="sk-SK" sz="1000" dirty="0"/>
          </a:p>
        </p:txBody>
      </p:sp>
      <p:sp>
        <p:nvSpPr>
          <p:cNvPr id="29" name="Oval 28"/>
          <p:cNvSpPr/>
          <p:nvPr/>
        </p:nvSpPr>
        <p:spPr>
          <a:xfrm>
            <a:off x="564497" y="2586916"/>
            <a:ext cx="183555" cy="205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TextBox 29"/>
          <p:cNvSpPr txBox="1"/>
          <p:nvPr/>
        </p:nvSpPr>
        <p:spPr>
          <a:xfrm>
            <a:off x="531890" y="2946313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3</a:t>
            </a:r>
            <a:endParaRPr lang="sk-SK" sz="1000" dirty="0"/>
          </a:p>
        </p:txBody>
      </p:sp>
      <p:sp>
        <p:nvSpPr>
          <p:cNvPr id="31" name="Oval 30"/>
          <p:cNvSpPr/>
          <p:nvPr/>
        </p:nvSpPr>
        <p:spPr>
          <a:xfrm>
            <a:off x="562269" y="2954261"/>
            <a:ext cx="183555" cy="205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TextBox 31"/>
          <p:cNvSpPr txBox="1"/>
          <p:nvPr/>
        </p:nvSpPr>
        <p:spPr>
          <a:xfrm>
            <a:off x="539510" y="3332844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4</a:t>
            </a:r>
            <a:endParaRPr lang="sk-SK" sz="1000" dirty="0"/>
          </a:p>
        </p:txBody>
      </p:sp>
      <p:sp>
        <p:nvSpPr>
          <p:cNvPr id="33" name="Oval 32"/>
          <p:cNvSpPr/>
          <p:nvPr/>
        </p:nvSpPr>
        <p:spPr>
          <a:xfrm>
            <a:off x="569889" y="3340792"/>
            <a:ext cx="183555" cy="205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TextBox 33"/>
          <p:cNvSpPr txBox="1"/>
          <p:nvPr/>
        </p:nvSpPr>
        <p:spPr>
          <a:xfrm>
            <a:off x="548735" y="372482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5</a:t>
            </a:r>
            <a:endParaRPr lang="sk-SK" sz="1000" dirty="0"/>
          </a:p>
        </p:txBody>
      </p:sp>
      <p:sp>
        <p:nvSpPr>
          <p:cNvPr id="35" name="Oval 34"/>
          <p:cNvSpPr/>
          <p:nvPr/>
        </p:nvSpPr>
        <p:spPr>
          <a:xfrm>
            <a:off x="579114" y="3732769"/>
            <a:ext cx="183555" cy="2057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14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69" y="1665984"/>
            <a:ext cx="6267763" cy="3776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Serv</a:t>
            </a:r>
            <a:r>
              <a:rPr lang="en-US" dirty="0" smtClean="0"/>
              <a:t>ice models</a:t>
            </a:r>
            <a:r>
              <a:rPr lang="sk-SK" dirty="0" smtClean="0"/>
              <a:t> </a:t>
            </a:r>
            <a:br>
              <a:rPr lang="sk-SK" dirty="0" smtClean="0"/>
            </a:b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shared responsibility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model for: operation / consummation / security</a:t>
            </a:r>
            <a:endParaRPr lang="sk-SK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838200" y="1689621"/>
            <a:ext cx="7240961" cy="4096037"/>
            <a:chOff x="838200" y="1690688"/>
            <a:chExt cx="7240961" cy="409603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37776" y="1690688"/>
              <a:ext cx="7141385" cy="3695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2606957" y="1690688"/>
              <a:ext cx="3239" cy="4096037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 flipV="1">
              <a:off x="838200" y="3961211"/>
              <a:ext cx="3766657" cy="1447635"/>
            </a:xfrm>
            <a:prstGeom prst="bentConnector3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/>
            <p:nvPr/>
          </p:nvCxnSpPr>
          <p:spPr>
            <a:xfrm rot="5400000" flipH="1" flipV="1">
              <a:off x="4424206" y="2178838"/>
              <a:ext cx="1946246" cy="1627464"/>
            </a:xfrm>
            <a:prstGeom prst="bentConnector3">
              <a:avLst>
                <a:gd name="adj1" fmla="val 51724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468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summary of basic characteristics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multi-tenancy</a:t>
            </a:r>
            <a:r>
              <a:rPr lang="sk-SK" dirty="0" smtClean="0"/>
              <a:t> – </a:t>
            </a:r>
            <a:r>
              <a:rPr lang="en-US" dirty="0" smtClean="0"/>
              <a:t>supplier serves multiple customers (single tenant multi user)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self-service</a:t>
            </a:r>
            <a:r>
              <a:rPr lang="sk-SK" dirty="0" smtClean="0"/>
              <a:t> – </a:t>
            </a:r>
            <a:r>
              <a:rPr lang="en-US" dirty="0" smtClean="0"/>
              <a:t>client orders services using self service portal, services are standardized, client can setup his set of cervices by himself</a:t>
            </a: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on-demand</a:t>
            </a:r>
            <a:r>
              <a:rPr lang="sk-SK" dirty="0" smtClean="0"/>
              <a:t> – </a:t>
            </a:r>
            <a:r>
              <a:rPr lang="en-US" dirty="0" smtClean="0"/>
              <a:t>client can switch the services on/off or initiate them as he need / requires</a:t>
            </a:r>
            <a:endParaRPr lang="sk-SK" dirty="0" smtClean="0"/>
          </a:p>
          <a:p>
            <a:r>
              <a:rPr lang="en-US" dirty="0"/>
              <a:t>a</a:t>
            </a:r>
            <a:r>
              <a:rPr lang="en-US" dirty="0" smtClean="0"/>
              <a:t>ccess from any-where (typically from the internet)</a:t>
            </a:r>
            <a:endParaRPr lang="sk-SK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resource pooling</a:t>
            </a:r>
            <a:r>
              <a:rPr lang="sk-SK" dirty="0" smtClean="0"/>
              <a:t> – </a:t>
            </a:r>
            <a:r>
              <a:rPr lang="en-US" dirty="0" smtClean="0"/>
              <a:t>pool of the resources, </a:t>
            </a:r>
            <a:r>
              <a:rPr lang="en-US" dirty="0"/>
              <a:t>resources dynamically </a:t>
            </a:r>
            <a:r>
              <a:rPr lang="en-US" dirty="0" smtClean="0"/>
              <a:t>assigned </a:t>
            </a:r>
            <a:r>
              <a:rPr lang="en-US" dirty="0"/>
              <a:t>and reassigned according to consumer demand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rapid</a:t>
            </a:r>
            <a:r>
              <a:rPr lang="sk-SK" dirty="0" smtClean="0">
                <a:solidFill>
                  <a:schemeClr val="tx1"/>
                </a:solidFill>
              </a:rPr>
              <a:t> elasticity</a:t>
            </a:r>
            <a:r>
              <a:rPr lang="sk-SK" dirty="0" smtClean="0"/>
              <a:t> – </a:t>
            </a:r>
            <a:r>
              <a:rPr lang="en-US" dirty="0"/>
              <a:t>c</a:t>
            </a:r>
            <a:r>
              <a:rPr lang="en-US" dirty="0" smtClean="0"/>
              <a:t>apabilities </a:t>
            </a:r>
            <a:r>
              <a:rPr lang="en-US" dirty="0"/>
              <a:t>can be elastically provisioned and released, in some cases </a:t>
            </a:r>
            <a:r>
              <a:rPr lang="en-US" dirty="0" smtClean="0"/>
              <a:t>automatically, according to consumer demand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metering</a:t>
            </a:r>
            <a:r>
              <a:rPr lang="sk-SK" dirty="0" smtClean="0"/>
              <a:t> – </a:t>
            </a:r>
            <a:r>
              <a:rPr lang="en-US" dirty="0" smtClean="0"/>
              <a:t>optimization, control and charging is based on real usage of the services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55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Šeda_T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333333"/>
      </a:accent2>
      <a:accent3>
        <a:srgbClr val="666666"/>
      </a:accent3>
      <a:accent4>
        <a:srgbClr val="999999"/>
      </a:accent4>
      <a:accent5>
        <a:srgbClr val="C9C9C9"/>
      </a:accent5>
      <a:accent6>
        <a:srgbClr val="E5E5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dna_banka_v2.potx" id="{20C2C601-AD07-4B99-987B-1760809C19AD}" vid="{954D8F50-F293-40D7-A3A5-E2B4DF77E5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6391</TotalTime>
  <Words>1225</Words>
  <Application>Microsoft Office PowerPoint</Application>
  <PresentationFormat>Widescreen</PresentationFormat>
  <Paragraphs>256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Motív Office</vt:lpstr>
      <vt:lpstr>Bank &amp; Cloud</vt:lpstr>
      <vt:lpstr>25 rokov inovácií v Tatra banka, a.s.</vt:lpstr>
      <vt:lpstr>agenda</vt:lpstr>
      <vt:lpstr>cloud definition IT world</vt:lpstr>
      <vt:lpstr>Deployment models summary</vt:lpstr>
      <vt:lpstr>Service models usage scenarios summary</vt:lpstr>
      <vt:lpstr>cloud-as-a-service attributes coming from definition</vt:lpstr>
      <vt:lpstr>Service models  shared responsibility model for: operation / consummation / security</vt:lpstr>
      <vt:lpstr>Cloud summary of basic characteristics</vt:lpstr>
      <vt:lpstr>agenda</vt:lpstr>
      <vt:lpstr>Regulators recommendations EBA (Recommendations on outsourcing to cloud service providers)</vt:lpstr>
      <vt:lpstr>Regulators recommendations NBS (Methodical guidance 6/2004)</vt:lpstr>
      <vt:lpstr>cloud solution assessment</vt:lpstr>
      <vt:lpstr>IT Security requirements summary of basic requirements / what shall be assessed</vt:lpstr>
      <vt:lpstr>security of the service – public cloud shared: resources, responsibilities and security</vt:lpstr>
      <vt:lpstr>agenda</vt:lpstr>
      <vt:lpstr>cloud service assessment list of risks (1/2)</vt:lpstr>
      <vt:lpstr>cloud service assessment list of risks (2/2)</vt:lpstr>
      <vt:lpstr>conclusion </vt:lpstr>
      <vt:lpstr>PowerPoint Presentation</vt:lpstr>
    </vt:vector>
  </TitlesOfParts>
  <Company>Tatra banka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Podklady pre Security Committee</dc:title>
  <dc:creator>Marek Zeman</dc:creator>
  <cp:lastModifiedBy>Iveta Stavinova</cp:lastModifiedBy>
  <cp:revision>485</cp:revision>
  <cp:lastPrinted>2018-12-04T11:03:41Z</cp:lastPrinted>
  <dcterms:created xsi:type="dcterms:W3CDTF">2018-10-28T18:17:34Z</dcterms:created>
  <dcterms:modified xsi:type="dcterms:W3CDTF">2019-10-23T19:44:54Z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iteId">
    <vt:lpwstr>9b511fda-f0b1-43a5-b06e-1e720f64520a</vt:lpwstr>
  </property>
  <property fmtid="{D5CDD505-2E9C-101B-9397-08002B2CF9AE}" pid="4" name="MSIP_Label_2a6524ed-fb1a-49fd-bafe-15c5e5ffd047_Owner">
    <vt:lpwstr>marek_zeman@ad.tatrabanka.sk</vt:lpwstr>
  </property>
  <property fmtid="{D5CDD505-2E9C-101B-9397-08002B2CF9AE}" pid="5" name="MSIP_Label_2a6524ed-fb1a-49fd-bafe-15c5e5ffd047_SetDate">
    <vt:lpwstr>2018-10-28T20:21:16.6063681Z</vt:lpwstr>
  </property>
  <property fmtid="{D5CDD505-2E9C-101B-9397-08002B2CF9AE}" pid="6" name="MSIP_Label_2a6524ed-fb1a-49fd-bafe-15c5e5ffd047_Name">
    <vt:lpwstr>General</vt:lpwstr>
  </property>
  <property fmtid="{D5CDD505-2E9C-101B-9397-08002B2CF9AE}" pid="7" name="MSIP_Label_2a6524ed-fb1a-49fd-bafe-15c5e5ffd047_Application">
    <vt:lpwstr>Microsoft Azure Information Protection</vt:lpwstr>
  </property>
  <property fmtid="{D5CDD505-2E9C-101B-9397-08002B2CF9AE}" pid="8" name="MSIP_Label_2a6524ed-fb1a-49fd-bafe-15c5e5ffd047_Extended_MSFT_Method">
    <vt:lpwstr>Automatic</vt:lpwstr>
  </property>
  <property fmtid="{D5CDD505-2E9C-101B-9397-08002B2CF9AE}" pid="9" name="Sensitivity">
    <vt:lpwstr>General</vt:lpwstr>
  </property>
</Properties>
</file>