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72" r:id="rId5"/>
    <p:sldId id="9985" r:id="rId6"/>
    <p:sldId id="277" r:id="rId7"/>
    <p:sldId id="354" r:id="rId8"/>
    <p:sldId id="9981" r:id="rId9"/>
    <p:sldId id="787" r:id="rId10"/>
    <p:sldId id="746" r:id="rId11"/>
    <p:sldId id="318" r:id="rId12"/>
    <p:sldId id="321" r:id="rId13"/>
    <p:sldId id="325" r:id="rId14"/>
    <p:sldId id="323" r:id="rId15"/>
    <p:sldId id="9983" r:id="rId16"/>
    <p:sldId id="9984" r:id="rId17"/>
    <p:sldId id="319" r:id="rId18"/>
    <p:sldId id="276" r:id="rId19"/>
    <p:sldId id="9982" r:id="rId20"/>
    <p:sldId id="258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F6EF3-9247-4018-B10B-2CA0BF47275C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47F55-37CC-45C6-8D19-E422BB1E06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496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DEC09-4B31-4F79-892C-61D38D6E6DD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379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5050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also wanted to understand </a:t>
            </a:r>
            <a:r>
              <a:rPr lang="en-US" b="1" dirty="0"/>
              <a:t>what</a:t>
            </a:r>
            <a:r>
              <a:rPr lang="en-US" dirty="0"/>
              <a:t> apps are being published.</a:t>
            </a:r>
            <a:r>
              <a:rPr lang="en-US" baseline="0" dirty="0"/>
              <a:t> Around 60% of XenApp customers said they were publishing custom apps, business productivity apps and/or third party business apps.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 the right, the heat map visually shows which apps are most frequently being published- Microsoft Office Suite was the most frequently published app with almost 60% of surveyed customers virtualizing it. SAP and Oracle pop out, but when you look at the aggregated list, there are many different apps being published.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570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Windows Apps are a critical component of the WS1 story-</a:t>
            </a:r>
            <a:r>
              <a:rPr lang="en-US" baseline="0" dirty="0"/>
              <a:t> w</a:t>
            </a:r>
            <a:r>
              <a:rPr lang="en-US" dirty="0"/>
              <a:t>e</a:t>
            </a:r>
            <a:r>
              <a:rPr lang="en-US" baseline="0" dirty="0"/>
              <a:t> call them Windows Apps because that’s what they are- they are apps that run on a windows server and are remoted to any device, with any operating system at any time. But it also include apps that need to be run in the datacenter because they </a:t>
            </a:r>
            <a:r>
              <a:rPr lang="en-US" dirty="0"/>
              <a:t>require quick access to sensitive</a:t>
            </a:r>
            <a:r>
              <a:rPr lang="en-US" baseline="0" dirty="0"/>
              <a:t> data for performance reasons. It might be legacy apps that won’t run on any operating system- they can be </a:t>
            </a:r>
            <a:r>
              <a:rPr lang="en-US" baseline="0" dirty="0" err="1"/>
              <a:t>thinapped</a:t>
            </a:r>
            <a:r>
              <a:rPr lang="en-US" baseline="0" dirty="0"/>
              <a:t>, run in the datacenter and remoted out to any device.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These windows apps account for 50% to 70% of enterprise apps and they are difficult and costly to support.</a:t>
            </a:r>
          </a:p>
          <a:p>
            <a:r>
              <a:rPr lang="en-US" dirty="0"/>
              <a:t>Every enterprise</a:t>
            </a:r>
            <a:r>
              <a:rPr lang="en-US" baseline="0" dirty="0"/>
              <a:t> will need to provide access to their business critical windows applications alongside their SaaS and mobile apps.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But how can you get Windows apps to appear in that workspace- and securely on any device? That’s where Horizon Apps comes in. If </a:t>
            </a:r>
            <a:r>
              <a:rPr lang="en-US" baseline="0" dirty="0" err="1"/>
              <a:t>Saas</a:t>
            </a:r>
            <a:r>
              <a:rPr lang="en-US" baseline="0" dirty="0"/>
              <a:t> and Mobile apps are the first two legs of the proverbial stool- Horizon apps delivers the third leg- Windows business critical apps.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Horizon Apps allows the use to access the application and it is a natural fit to the Workspace ONE story. If they need a desktop experience, they can step it up to VDI- or Workspace ONE Enterprise.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31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hape 156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Shape 157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dirty="0"/>
              <a:t>One of the key transformative technologies </a:t>
            </a:r>
            <a:r>
              <a:rPr lang="en-ZA" baseline="0" dirty="0"/>
              <a:t>shaping the Digital Workplace – is </a:t>
            </a:r>
            <a:r>
              <a:rPr lang="en-ZA" dirty="0"/>
              <a:t>Enterprise Mobility it is changing how people approach their jobs, improve productivity, and increase efficiency.</a:t>
            </a:r>
          </a:p>
        </p:txBody>
      </p:sp>
    </p:spTree>
    <p:extLst>
      <p:ext uri="{BB962C8B-B14F-4D97-AF65-F5344CB8AC3E}">
        <p14:creationId xmlns:p14="http://schemas.microsoft.com/office/powerpoint/2010/main" val="371222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9A68-A446-4F8F-8940-E4502BFC77C5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F1C72-E270-4A72-8F97-8EAC22AE1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41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9A68-A446-4F8F-8940-E4502BFC77C5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F1C72-E270-4A72-8F97-8EAC22AE1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80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9A68-A446-4F8F-8940-E4502BFC77C5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F1C72-E270-4A72-8F97-8EAC22AE1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7765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50B906-C5A3-4658-B24C-B2B533310D26}"/>
              </a:ext>
            </a:extLst>
          </p:cNvPr>
          <p:cNvSpPr txBox="1"/>
          <p:nvPr userDrawn="1"/>
        </p:nvSpPr>
        <p:spPr>
          <a:xfrm>
            <a:off x="11493934" y="6388100"/>
            <a:ext cx="438104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sz="1800" dirty="0">
              <a:latin typeface="+mj-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3021" y="811831"/>
            <a:ext cx="10965543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</p:spTree>
    <p:extLst>
      <p:ext uri="{BB962C8B-B14F-4D97-AF65-F5344CB8AC3E}">
        <p14:creationId xmlns:p14="http://schemas.microsoft.com/office/powerpoint/2010/main" val="21483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1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06500"/>
            <a:ext cx="10972801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6492" y="6464301"/>
            <a:ext cx="5181600" cy="14922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50">
                <a:solidFill>
                  <a:srgbClr val="A5A4A6"/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57307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v jednom box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674934" y="1268760"/>
            <a:ext cx="10798945" cy="48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cs-CZ" sz="3749" b="1" kern="1200" dirty="0" smtClean="0">
                <a:solidFill>
                  <a:srgbClr val="6D6F70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cs-CZ" sz="3075" b="0" kern="1200" dirty="0" smtClean="0">
                <a:solidFill>
                  <a:srgbClr val="6D6F7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7869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9A68-A446-4F8F-8940-E4502BFC77C5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F1C72-E270-4A72-8F97-8EAC22AE1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37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9A68-A446-4F8F-8940-E4502BFC77C5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F1C72-E270-4A72-8F97-8EAC22AE1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03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9A68-A446-4F8F-8940-E4502BFC77C5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F1C72-E270-4A72-8F97-8EAC22AE1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2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9A68-A446-4F8F-8940-E4502BFC77C5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F1C72-E270-4A72-8F97-8EAC22AE1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568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9A68-A446-4F8F-8940-E4502BFC77C5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F1C72-E270-4A72-8F97-8EAC22AE1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89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9A68-A446-4F8F-8940-E4502BFC77C5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F1C72-E270-4A72-8F97-8EAC22AE1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48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9A68-A446-4F8F-8940-E4502BFC77C5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F1C72-E270-4A72-8F97-8EAC22AE1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438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9A68-A446-4F8F-8940-E4502BFC77C5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F1C72-E270-4A72-8F97-8EAC22AE1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1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29A68-A446-4F8F-8940-E4502BFC77C5}" type="datetimeFigureOut">
              <a:rPr lang="cs-CZ" smtClean="0"/>
              <a:t>24.10.2019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F1C72-E270-4A72-8F97-8EAC22AE1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172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14784-4D5E-4BC9-BE88-E4154FD37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24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989867" y="4574866"/>
            <a:ext cx="6944957" cy="988959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 Dost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álek</a:t>
            </a:r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Ondřej Kubeček</a:t>
            </a:r>
          </a:p>
        </p:txBody>
      </p:sp>
    </p:spTree>
    <p:extLst>
      <p:ext uri="{BB962C8B-B14F-4D97-AF65-F5344CB8AC3E}">
        <p14:creationId xmlns:p14="http://schemas.microsoft.com/office/powerpoint/2010/main" val="3884913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">
            <a:extLst>
              <a:ext uri="{FF2B5EF4-FFF2-40B4-BE49-F238E27FC236}">
                <a16:creationId xmlns:a16="http://schemas.microsoft.com/office/drawing/2014/main" id="{DBBDAEBC-0D6E-4E5E-8D4D-8D88F96D4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66" y="642053"/>
            <a:ext cx="10540068" cy="802391"/>
          </a:xfrm>
        </p:spPr>
        <p:txBody>
          <a:bodyPr anchor="b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1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 </a:t>
            </a:r>
            <a:r>
              <a:rPr lang="cs-CZ" sz="41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aplikace - </a:t>
            </a:r>
            <a:r>
              <a:rPr lang="en-US" sz="41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Workspace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293670" y="3232970"/>
            <a:ext cx="2942226" cy="3338673"/>
          </a:xfrm>
          <a:prstGeom prst="roundRect">
            <a:avLst>
              <a:gd name="adj" fmla="val 4205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10" name="Right Arrow 9"/>
          <p:cNvSpPr/>
          <p:nvPr/>
        </p:nvSpPr>
        <p:spPr>
          <a:xfrm>
            <a:off x="4724930" y="4178152"/>
            <a:ext cx="1118766" cy="1203220"/>
          </a:xfrm>
          <a:prstGeom prst="rightArrow">
            <a:avLst/>
          </a:prstGeom>
          <a:solidFill>
            <a:schemeClr val="accent1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20" name="TextBox 19"/>
          <p:cNvSpPr txBox="1"/>
          <p:nvPr/>
        </p:nvSpPr>
        <p:spPr>
          <a:xfrm>
            <a:off x="1241450" y="4607491"/>
            <a:ext cx="3003137" cy="16371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79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Virtuální aplikace běžící </a:t>
            </a:r>
            <a:r>
              <a:rPr lang="en-US" sz="179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cs-CZ" sz="179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 </a:t>
            </a:r>
            <a:r>
              <a:rPr lang="en-US" sz="179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datacenter</a:t>
            </a:r>
            <a:r>
              <a:rPr lang="cs-CZ" sz="1799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ech</a:t>
            </a:r>
            <a:endParaRPr lang="en-US" sz="1799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31705" lvl="1" indent="-11585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Standardizované W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indows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aplikace </a:t>
            </a:r>
          </a:p>
          <a:p>
            <a:pPr marL="231705" lvl="1" indent="-11585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Obecné aplikace bez možnosti náhrady – vyvinuto pouze pro daný typ OS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31705" lvl="1" indent="-11585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Built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-in nebo In-house vytvořené aplikace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31705" lvl="1" indent="-11585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Aplikace s citlivým obsahem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254831" y="3174995"/>
            <a:ext cx="5140810" cy="2206377"/>
            <a:chOff x="2993515" y="3604894"/>
            <a:chExt cx="5191490" cy="2095524"/>
          </a:xfrm>
        </p:grpSpPr>
        <p:grpSp>
          <p:nvGrpSpPr>
            <p:cNvPr id="25" name="Group 24"/>
            <p:cNvGrpSpPr/>
            <p:nvPr/>
          </p:nvGrpSpPr>
          <p:grpSpPr>
            <a:xfrm>
              <a:off x="4107686" y="3604894"/>
              <a:ext cx="4077319" cy="2076143"/>
              <a:chOff x="-2707624" y="3042089"/>
              <a:chExt cx="4077319" cy="2076143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4"/>
              <a:srcRect b="27632"/>
              <a:stretch/>
            </p:blipFill>
            <p:spPr>
              <a:xfrm>
                <a:off x="-2206255" y="3074630"/>
                <a:ext cx="3049890" cy="1839294"/>
              </a:xfrm>
              <a:prstGeom prst="rect">
                <a:avLst/>
              </a:prstGeom>
            </p:spPr>
          </p:pic>
          <p:pic>
            <p:nvPicPr>
              <p:cNvPr id="41" name="Picture 2" descr="C:\Users\chu\Desktop\2_Hardware\1_Computers\Dell_XPS_15inch\Dell_XPS_15_Shel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707624" y="3042089"/>
                <a:ext cx="4077319" cy="2076143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3330381" y="4184945"/>
              <a:ext cx="2117669" cy="1496092"/>
              <a:chOff x="3321428" y="3122132"/>
              <a:chExt cx="2117669" cy="1496092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3446159" y="3217008"/>
                <a:ext cx="1870926" cy="1330436"/>
                <a:chOff x="3446159" y="4186496"/>
                <a:chExt cx="1870926" cy="1330436"/>
              </a:xfrm>
            </p:grpSpPr>
            <p:sp>
              <p:nvSpPr>
                <p:cNvPr id="38" name="Rectangle 37"/>
                <p:cNvSpPr>
                  <a:spLocks noChangeAspect="1"/>
                </p:cNvSpPr>
                <p:nvPr/>
              </p:nvSpPr>
              <p:spPr>
                <a:xfrm rot="16200000">
                  <a:off x="3802832" y="4007550"/>
                  <a:ext cx="1212427" cy="1719281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99" dirty="0"/>
                </a:p>
              </p:txBody>
            </p:sp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46159" y="4186496"/>
                  <a:ext cx="1870926" cy="1330436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3" descr="C:\Users\chu\Desktop\2_Hardware\4_Tablets\Apple_iPadAir2\Apple_iPadAir2_SpaceGray_Shell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632217" y="2811343"/>
                <a:ext cx="1496092" cy="2117669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2993515" y="4491016"/>
              <a:ext cx="591265" cy="1209402"/>
              <a:chOff x="108466" y="4479775"/>
              <a:chExt cx="591265" cy="1209402"/>
            </a:xfrm>
          </p:grpSpPr>
          <p:sp>
            <p:nvSpPr>
              <p:cNvPr id="33" name="Rectangle 32"/>
              <p:cNvSpPr>
                <a:spLocks noChangeAspect="1"/>
              </p:cNvSpPr>
              <p:nvPr/>
            </p:nvSpPr>
            <p:spPr>
              <a:xfrm>
                <a:off x="143842" y="4601740"/>
                <a:ext cx="520514" cy="92581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5466" y="4583339"/>
                <a:ext cx="539287" cy="958733"/>
              </a:xfrm>
              <a:prstGeom prst="rect">
                <a:avLst/>
              </a:prstGeom>
            </p:spPr>
          </p:pic>
          <p:pic>
            <p:nvPicPr>
              <p:cNvPr id="35" name="Picture 2" descr="C:\Users\chu\Desktop\2_Hardware\3_Phones\HTC_OneM8\HTC_OneM8_Black_Shell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466" y="4479775"/>
                <a:ext cx="591265" cy="120940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6" name="Group 105"/>
          <p:cNvGrpSpPr>
            <a:grpSpLocks noChangeAspect="1"/>
          </p:cNvGrpSpPr>
          <p:nvPr/>
        </p:nvGrpSpPr>
        <p:grpSpPr>
          <a:xfrm>
            <a:off x="2293615" y="3429000"/>
            <a:ext cx="1060566" cy="1078475"/>
            <a:chOff x="955152" y="1274160"/>
            <a:chExt cx="1492946" cy="1518157"/>
          </a:xfrm>
        </p:grpSpPr>
        <p:grpSp>
          <p:nvGrpSpPr>
            <p:cNvPr id="97" name="Group 96"/>
            <p:cNvGrpSpPr/>
            <p:nvPr/>
          </p:nvGrpSpPr>
          <p:grpSpPr>
            <a:xfrm>
              <a:off x="955152" y="1801446"/>
              <a:ext cx="1492946" cy="463584"/>
              <a:chOff x="961826" y="1802585"/>
              <a:chExt cx="1492946" cy="463584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961826" y="1802585"/>
                <a:ext cx="463584" cy="46358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b="1" dirty="0"/>
                  <a:t>APP</a:t>
                </a:r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1476507" y="1802585"/>
                <a:ext cx="463584" cy="46358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b="1" dirty="0"/>
                  <a:t>APP</a:t>
                </a:r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1991188" y="1802585"/>
                <a:ext cx="463584" cy="46358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b="1" dirty="0"/>
                  <a:t>APP</a:t>
                </a: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955152" y="2328733"/>
              <a:ext cx="1492946" cy="463584"/>
              <a:chOff x="961826" y="1802585"/>
              <a:chExt cx="1492946" cy="463584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961826" y="1802585"/>
                <a:ext cx="463584" cy="46358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b="1" dirty="0"/>
                  <a:t>APP</a:t>
                </a:r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1476507" y="1802585"/>
                <a:ext cx="463584" cy="46358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b="1" dirty="0"/>
                  <a:t>APP</a:t>
                </a:r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1991188" y="1802585"/>
                <a:ext cx="463584" cy="46358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b="1" dirty="0"/>
                  <a:t>APP</a:t>
                </a: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955152" y="1274160"/>
              <a:ext cx="1492946" cy="463584"/>
              <a:chOff x="961826" y="1802585"/>
              <a:chExt cx="1492946" cy="463584"/>
            </a:xfrm>
          </p:grpSpPr>
          <p:sp>
            <p:nvSpPr>
              <p:cNvPr id="103" name="Rounded Rectangle 102"/>
              <p:cNvSpPr/>
              <p:nvPr/>
            </p:nvSpPr>
            <p:spPr>
              <a:xfrm>
                <a:off x="961826" y="1802585"/>
                <a:ext cx="463584" cy="46358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b="1" dirty="0"/>
                  <a:t>APP</a:t>
                </a: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1476507" y="1802585"/>
                <a:ext cx="463584" cy="46358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b="1" dirty="0"/>
                  <a:t>APP</a:t>
                </a:r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1991188" y="1802585"/>
                <a:ext cx="463584" cy="46358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b="1" dirty="0"/>
                  <a:t>APP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560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6" y="335"/>
            <a:ext cx="12190809" cy="6857330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95" tIns="47995" rIns="47995" bIns="47995" rtlCol="0" anchor="ctr"/>
          <a:lstStyle/>
          <a:p>
            <a:pPr algn="ctr">
              <a:lnSpc>
                <a:spcPct val="110000"/>
              </a:lnSpc>
              <a:spcBef>
                <a:spcPts val="267"/>
              </a:spcBef>
              <a:spcAft>
                <a:spcPts val="267"/>
              </a:spcAft>
            </a:pPr>
            <a:endParaRPr lang="en-US" sz="2133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2249" r="890" b="2249"/>
          <a:stretch/>
        </p:blipFill>
        <p:spPr>
          <a:xfrm>
            <a:off x="4101672" y="2341397"/>
            <a:ext cx="3988659" cy="2175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" b="7084"/>
          <a:stretch/>
        </p:blipFill>
        <p:spPr>
          <a:xfrm>
            <a:off x="597" y="335"/>
            <a:ext cx="3935220" cy="2175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429" r="1262" b="2948"/>
          <a:stretch/>
        </p:blipFill>
        <p:spPr>
          <a:xfrm>
            <a:off x="594" y="4682458"/>
            <a:ext cx="3935221" cy="2175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3600" r="1940" b="2174"/>
          <a:stretch/>
        </p:blipFill>
        <p:spPr>
          <a:xfrm>
            <a:off x="597" y="2341397"/>
            <a:ext cx="3935220" cy="2175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4210" r="4210" b="4210"/>
          <a:stretch/>
        </p:blipFill>
        <p:spPr>
          <a:xfrm>
            <a:off x="8256186" y="2341397"/>
            <a:ext cx="3946937" cy="2175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2938" r="1599" b="2938"/>
          <a:stretch/>
        </p:blipFill>
        <p:spPr>
          <a:xfrm>
            <a:off x="4101672" y="335"/>
            <a:ext cx="3988659" cy="2175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2267" r="2266" b="2267"/>
          <a:stretch/>
        </p:blipFill>
        <p:spPr>
          <a:xfrm>
            <a:off x="8256185" y="335"/>
            <a:ext cx="3946939" cy="2175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3557" r="3557" b="3557"/>
          <a:stretch/>
        </p:blipFill>
        <p:spPr>
          <a:xfrm>
            <a:off x="8256184" y="4682458"/>
            <a:ext cx="3935223" cy="21752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2231" r="729" b="2231"/>
          <a:stretch/>
        </p:blipFill>
        <p:spPr>
          <a:xfrm>
            <a:off x="4124218" y="4682460"/>
            <a:ext cx="3988659" cy="21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6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C76C7C2-8B6F-4E0D-9015-831045808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8"/>
            <a:ext cx="12192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76967" y="1195106"/>
            <a:ext cx="854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838200" y="412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766BD7-4C09-45C3-B736-4CB4B6F1B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92" y="3236389"/>
            <a:ext cx="2863970" cy="1789981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86D27F42-5C44-46F1-BD46-E8FF5F553CCB}"/>
              </a:ext>
            </a:extLst>
          </p:cNvPr>
          <p:cNvSpPr txBox="1">
            <a:spLocks/>
          </p:cNvSpPr>
          <p:nvPr/>
        </p:nvSpPr>
        <p:spPr>
          <a:xfrm>
            <a:off x="990600" y="733246"/>
            <a:ext cx="10515600" cy="1157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cs-CZ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Případové projekty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0" lang="cs-CZ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inanční</a:t>
            </a: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sektor </a:t>
            </a:r>
            <a:endParaRPr kumimoji="0" lang="en-US" sz="30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9FD869A-9A66-4159-B32C-AC030D6AB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68" y="5001219"/>
            <a:ext cx="2271049" cy="128401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7D480D4-DF8A-4090-A6AB-D945DC0E67BC}"/>
              </a:ext>
            </a:extLst>
          </p:cNvPr>
          <p:cNvSpPr txBox="1"/>
          <p:nvPr/>
        </p:nvSpPr>
        <p:spPr>
          <a:xfrm>
            <a:off x="5559997" y="2826103"/>
            <a:ext cx="59462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Důvody proč : </a:t>
            </a:r>
          </a:p>
          <a:p>
            <a:endParaRPr lang="cs-CZ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Zaměření na bezpečnost – jediná platforma pro přístup k datům 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Možnost užití různých typů zařízení  ( Apple, iOS , Android, Windows, Linux) 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Jednoduchá a funkční centrální správa Windows platformy a jejich aplikací 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Zabezpečení přístupu dodavatelských společností   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Náklady na podporu koncových uživatelů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CD95ECD-8693-4EC1-A0EE-DD3182281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68" y="2151064"/>
            <a:ext cx="3383288" cy="5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7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82B7C6C-AC2B-42A5-A0FA-CB8914443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76967" y="1195106"/>
            <a:ext cx="854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838200" y="412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7E42CD73-D829-4974-B216-A13C9B1E91D9}"/>
              </a:ext>
            </a:extLst>
          </p:cNvPr>
          <p:cNvSpPr txBox="1">
            <a:spLocks/>
          </p:cNvSpPr>
          <p:nvPr/>
        </p:nvSpPr>
        <p:spPr>
          <a:xfrm>
            <a:off x="990600" y="733246"/>
            <a:ext cx="10515600" cy="1157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cs-CZ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Případové projekty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cs-CZ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růmyslová</a:t>
            </a: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výroba</a:t>
            </a:r>
            <a:endParaRPr kumimoji="0" lang="en-US" sz="30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9F05AE-7552-4B43-B506-DBF4953BC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79830"/>
            <a:ext cx="3842779" cy="20552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331656-1485-4516-B855-F9A04AC2B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724209"/>
            <a:ext cx="4393943" cy="125537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B461A9C-998D-40CE-89BB-FC9EC090634F}"/>
              </a:ext>
            </a:extLst>
          </p:cNvPr>
          <p:cNvSpPr txBox="1"/>
          <p:nvPr/>
        </p:nvSpPr>
        <p:spPr>
          <a:xfrm>
            <a:off x="5863905" y="3236389"/>
            <a:ext cx="5872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Důvody proč : </a:t>
            </a:r>
          </a:p>
          <a:p>
            <a:endParaRPr lang="cs-CZ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Standardizace a centralizace výrobních závodů v ČR a SR 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Zrychlení přístupu uživatelů ke klíčovým datům společnosti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Optimalizace WAN konektivity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Centrální správa Windows platformy a aplikací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Snížení nákladů na podporu uživatelů </a:t>
            </a:r>
          </a:p>
        </p:txBody>
      </p:sp>
    </p:spTree>
    <p:extLst>
      <p:ext uri="{BB962C8B-B14F-4D97-AF65-F5344CB8AC3E}">
        <p14:creationId xmlns:p14="http://schemas.microsoft.com/office/powerpoint/2010/main" val="3132997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0D26578-C3E6-4B7E-9439-F72C3587B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76967" y="1195106"/>
            <a:ext cx="854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838200" y="412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7E42CD73-D829-4974-B216-A13C9B1E91D9}"/>
              </a:ext>
            </a:extLst>
          </p:cNvPr>
          <p:cNvSpPr txBox="1">
            <a:spLocks/>
          </p:cNvSpPr>
          <p:nvPr/>
        </p:nvSpPr>
        <p:spPr>
          <a:xfrm>
            <a:off x="990600" y="733246"/>
            <a:ext cx="10515600" cy="1157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Případové projekty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cs-CZ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etectví</a:t>
            </a:r>
            <a:endParaRPr kumimoji="0" lang="en-US" sz="30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1CACE41-0B3B-4B4B-88A8-0CE3A909B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27" y="4472038"/>
            <a:ext cx="2351719" cy="145619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0D8F3A2-9F7E-423A-9FB5-031460237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041" y="3381967"/>
            <a:ext cx="2966400" cy="11484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168F7D2-3789-4388-82B8-CAAD89CB5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167" y="1107986"/>
            <a:ext cx="2316610" cy="151597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DC53BF8-73DA-4963-AC81-2458893EE809}"/>
              </a:ext>
            </a:extLst>
          </p:cNvPr>
          <p:cNvSpPr txBox="1"/>
          <p:nvPr/>
        </p:nvSpPr>
        <p:spPr>
          <a:xfrm>
            <a:off x="5268482" y="3342912"/>
            <a:ext cx="65935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Důvody proč : </a:t>
            </a:r>
          </a:p>
          <a:p>
            <a:endParaRPr lang="cs-CZ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Omezený počet IT pracovníků na podporu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Více pobočkové uspořádání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CAD/CAM vývojové pracoviště se zvýšenou bezpečností a omezeným přístupem k projektovým datům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Možnost jednoduše řešit projekty s využitím externích pracovníků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Flexibilita uživatelů v plnění pracovních úkolů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5718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C76C7C2-8B6F-4E0D-9015-831045808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76967" y="1195106"/>
            <a:ext cx="854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838200" y="412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86D27F42-5C44-46F1-BD46-E8FF5F553CCB}"/>
              </a:ext>
            </a:extLst>
          </p:cNvPr>
          <p:cNvSpPr txBox="1">
            <a:spLocks/>
          </p:cNvSpPr>
          <p:nvPr/>
        </p:nvSpPr>
        <p:spPr>
          <a:xfrm>
            <a:off x="990600" y="822241"/>
            <a:ext cx="10515600" cy="1139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cs-CZ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Případové projekty</a:t>
            </a:r>
          </a:p>
          <a:p>
            <a:pPr lvl="0" algn="l">
              <a:defRPr/>
            </a:pPr>
            <a:r>
              <a:rPr lang="cs-CZ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Uzavírání obchodních smluv na tabletech</a:t>
            </a:r>
          </a:p>
        </p:txBody>
      </p:sp>
      <p:sp>
        <p:nvSpPr>
          <p:cNvPr id="13" name="Zástupný symbol pro text 3">
            <a:extLst>
              <a:ext uri="{FF2B5EF4-FFF2-40B4-BE49-F238E27FC236}">
                <a16:creationId xmlns:a16="http://schemas.microsoft.com/office/drawing/2014/main" id="{50BF1F0E-0DB3-4EA0-9F32-4FF2CA800623}"/>
              </a:ext>
            </a:extLst>
          </p:cNvPr>
          <p:cNvSpPr txBox="1">
            <a:spLocks/>
          </p:cNvSpPr>
          <p:nvPr/>
        </p:nvSpPr>
        <p:spPr>
          <a:xfrm>
            <a:off x="995158" y="2058809"/>
            <a:ext cx="6948115" cy="4649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8" indent="-609608">
              <a:defRPr/>
            </a:pPr>
            <a:endParaRPr lang="cs-CZ" sz="2000" dirty="0"/>
          </a:p>
          <a:p>
            <a:pPr marL="342900" lvl="1" indent="-342900">
              <a:buClr>
                <a:srgbClr val="E4591D"/>
              </a:buClr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Komplexní elektronická cesta zpracování nových smluv</a:t>
            </a:r>
          </a:p>
          <a:p>
            <a:pPr marL="742950" lvl="2" indent="-342900">
              <a:buClr>
                <a:srgbClr val="E4591D"/>
              </a:buClr>
              <a:defRPr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Zrychlení procesu, snížení chybovosti, odstranění nutnosti tisku, archivace</a:t>
            </a:r>
          </a:p>
          <a:p>
            <a:pPr marL="342900" lvl="1" indent="-342900">
              <a:buClr>
                <a:srgbClr val="E4591D"/>
              </a:buClr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Samsung tablet zabezpečený pomocí EMM</a:t>
            </a:r>
          </a:p>
          <a:p>
            <a:pPr marL="742950" lvl="2" indent="-342900">
              <a:buClr>
                <a:srgbClr val="E4591D"/>
              </a:buClr>
              <a:defRPr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Speciální aplikace, ceníky, přístup k dokumentům pro více než 700 obchodníků</a:t>
            </a:r>
          </a:p>
          <a:p>
            <a:pPr marL="342900" lvl="1" indent="-342900">
              <a:buClr>
                <a:srgbClr val="E4591D"/>
              </a:buClr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Role EMM</a:t>
            </a:r>
          </a:p>
          <a:p>
            <a:pPr marL="742950" lvl="2" indent="-342900">
              <a:buClr>
                <a:srgbClr val="E4591D"/>
              </a:buClr>
              <a:defRPr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Zamezení instalace aplikací uživateli</a:t>
            </a:r>
          </a:p>
          <a:p>
            <a:pPr marL="742950" lvl="2" indent="-342900">
              <a:buClr>
                <a:srgbClr val="E4591D"/>
              </a:buClr>
              <a:defRPr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Výrazné omezení okruhu webových stránek</a:t>
            </a:r>
          </a:p>
          <a:p>
            <a:pPr marL="742950" lvl="2" indent="-342900">
              <a:buClr>
                <a:srgbClr val="E4591D"/>
              </a:buClr>
              <a:defRPr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Bezpečné úložiště pro dokumenty</a:t>
            </a:r>
          </a:p>
          <a:p>
            <a:pPr marL="742950" lvl="2" indent="-342900">
              <a:buClr>
                <a:srgbClr val="E4591D"/>
              </a:buClr>
              <a:defRPr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Ochrana zařízení před ztrátou, odcizením a případnou kompromitací dat zákazníků, lokalizace zařízení</a:t>
            </a:r>
          </a:p>
          <a:p>
            <a:pPr marL="742950" lvl="2" indent="-342900">
              <a:buClr>
                <a:srgbClr val="E4591D"/>
              </a:buClr>
              <a:defRPr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Rychlé nasazení a nenáročná správa zařízení</a:t>
            </a:r>
          </a:p>
          <a:p>
            <a:pPr lvl="1">
              <a:lnSpc>
                <a:spcPct val="114000"/>
              </a:lnSpc>
              <a:buClr>
                <a:srgbClr val="E4591D"/>
              </a:buClr>
              <a:defRPr/>
            </a:pPr>
            <a:endParaRPr lang="cs-CZ" dirty="0"/>
          </a:p>
          <a:p>
            <a:pPr lvl="1">
              <a:lnSpc>
                <a:spcPct val="114000"/>
              </a:lnSpc>
              <a:buClr>
                <a:srgbClr val="E4591D"/>
              </a:buClr>
              <a:defRPr/>
            </a:pPr>
            <a:endParaRPr lang="cs-CZ" dirty="0"/>
          </a:p>
        </p:txBody>
      </p:sp>
      <p:pic>
        <p:nvPicPr>
          <p:cNvPr id="14" name="Picture 2" descr="Bohemia Energy - řešení pro uzavírání smluv prostřednictvím tabletů">
            <a:extLst>
              <a:ext uri="{FF2B5EF4-FFF2-40B4-BE49-F238E27FC236}">
                <a16:creationId xmlns:a16="http://schemas.microsoft.com/office/drawing/2014/main" id="{9B08644D-A8FD-4DE8-9DD4-E54AA57A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588" y="51522"/>
            <a:ext cx="4329902" cy="28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Bohemia Energy - řešení pro uzavírání smluv prostřednictvím tabletů">
            <a:extLst>
              <a:ext uri="{FF2B5EF4-FFF2-40B4-BE49-F238E27FC236}">
                <a16:creationId xmlns:a16="http://schemas.microsoft.com/office/drawing/2014/main" id="{151E2692-E9FC-45E0-B1EE-C35256597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325" y="3160748"/>
            <a:ext cx="3327384" cy="221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1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C76C7C2-8B6F-4E0D-9015-831045808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78"/>
            <a:ext cx="12192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76967" y="1195106"/>
            <a:ext cx="854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838200" y="412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86D27F42-5C44-46F1-BD46-E8FF5F553CCB}"/>
              </a:ext>
            </a:extLst>
          </p:cNvPr>
          <p:cNvSpPr txBox="1">
            <a:spLocks/>
          </p:cNvSpPr>
          <p:nvPr/>
        </p:nvSpPr>
        <p:spPr>
          <a:xfrm>
            <a:off x="990600" y="733246"/>
            <a:ext cx="10515600" cy="1157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cs-CZ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Případové projekty</a:t>
            </a:r>
          </a:p>
          <a:p>
            <a:pPr lvl="0" algn="l">
              <a:defRPr/>
            </a:pPr>
            <a:r>
              <a:rPr lang="cs-CZ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Logistika – kamionová doprava</a:t>
            </a:r>
          </a:p>
        </p:txBody>
      </p:sp>
      <p:sp>
        <p:nvSpPr>
          <p:cNvPr id="13" name="Zástupný symbol pro text 3">
            <a:extLst>
              <a:ext uri="{FF2B5EF4-FFF2-40B4-BE49-F238E27FC236}">
                <a16:creationId xmlns:a16="http://schemas.microsoft.com/office/drawing/2014/main" id="{50BF1F0E-0DB3-4EA0-9F32-4FF2CA800623}"/>
              </a:ext>
            </a:extLst>
          </p:cNvPr>
          <p:cNvSpPr txBox="1">
            <a:spLocks/>
          </p:cNvSpPr>
          <p:nvPr/>
        </p:nvSpPr>
        <p:spPr>
          <a:xfrm>
            <a:off x="1072555" y="2550392"/>
            <a:ext cx="6948115" cy="2060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8" indent="-609608">
              <a:defRPr/>
            </a:pPr>
            <a:endParaRPr lang="cs-CZ" sz="2000" b="1" dirty="0"/>
          </a:p>
          <a:p>
            <a:pPr lvl="1" indent="-508006">
              <a:lnSpc>
                <a:spcPct val="114000"/>
              </a:lnSpc>
              <a:buClr>
                <a:srgbClr val="E4591D"/>
              </a:buClr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Telefony v kamionech</a:t>
            </a:r>
          </a:p>
          <a:p>
            <a:pPr lvl="1" indent="-508006">
              <a:lnSpc>
                <a:spcPct val="114000"/>
              </a:lnSpc>
              <a:buClr>
                <a:srgbClr val="E4591D"/>
              </a:buClr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Centrální správa</a:t>
            </a:r>
          </a:p>
          <a:p>
            <a:pPr lvl="1" indent="-508006">
              <a:lnSpc>
                <a:spcPct val="114000"/>
              </a:lnSpc>
              <a:buClr>
                <a:srgbClr val="E4591D"/>
              </a:buClr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Distribuce interní aplikace od System4u</a:t>
            </a:r>
          </a:p>
          <a:p>
            <a:pPr lvl="1" indent="-508006">
              <a:lnSpc>
                <a:spcPct val="114000"/>
              </a:lnSpc>
              <a:buClr>
                <a:srgbClr val="E4591D"/>
              </a:buClr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Efektivní </a:t>
            </a:r>
            <a:r>
              <a:rPr lang="cs-CZ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workflow</a:t>
            </a: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cs-CZ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stazky</a:t>
            </a:r>
            <a:endParaRPr lang="cs-CZ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indent="-508006">
              <a:lnSpc>
                <a:spcPct val="114000"/>
              </a:lnSpc>
              <a:buClr>
                <a:srgbClr val="E4591D"/>
              </a:buClr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KIOSK mód – omezení funkcí telefonu</a:t>
            </a:r>
          </a:p>
          <a:p>
            <a:pPr lvl="1">
              <a:lnSpc>
                <a:spcPct val="114000"/>
              </a:lnSpc>
              <a:buClr>
                <a:srgbClr val="E4591D"/>
              </a:buClr>
              <a:defRPr/>
            </a:pPr>
            <a:endParaRPr lang="cs-CZ" dirty="0"/>
          </a:p>
          <a:p>
            <a:pPr lvl="1">
              <a:lnSpc>
                <a:spcPct val="114000"/>
              </a:lnSpc>
              <a:buClr>
                <a:srgbClr val="E4591D"/>
              </a:buClr>
              <a:defRPr/>
            </a:pP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47A784E-D999-4635-971B-4BCE23558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5" y="5270500"/>
            <a:ext cx="5184576" cy="131514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5280AAA-87D9-4785-AA4A-BCA099C59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524" y="915306"/>
            <a:ext cx="4196460" cy="36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79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F0B8D69-A735-4343-8E07-8C41A4E2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3AEAB10-13C5-4919-8742-C62E9041077D}"/>
              </a:ext>
            </a:extLst>
          </p:cNvPr>
          <p:cNvSpPr/>
          <p:nvPr/>
        </p:nvSpPr>
        <p:spPr>
          <a:xfrm>
            <a:off x="692150" y="710266"/>
            <a:ext cx="10807700" cy="4533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1976967" y="1195106"/>
            <a:ext cx="854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A4A7E1-23EF-4158-814E-F528D8A0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748" y="1066730"/>
            <a:ext cx="3293534" cy="50735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12F316-46D4-4E60-94F8-A2E94E229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6170" y="1066730"/>
            <a:ext cx="2761270" cy="44241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C1A1BA5-8EC5-4961-8A5E-1D9076AEF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59" y="2239387"/>
            <a:ext cx="2690795" cy="4201240"/>
          </a:xfrm>
          <a:prstGeom prst="rect">
            <a:avLst/>
          </a:prstGeom>
        </p:spPr>
      </p:pic>
      <p:sp>
        <p:nvSpPr>
          <p:cNvPr id="15" name="Title 4"/>
          <p:cNvSpPr txBox="1">
            <a:spLocks/>
          </p:cNvSpPr>
          <p:nvPr/>
        </p:nvSpPr>
        <p:spPr>
          <a:xfrm>
            <a:off x="838200" y="412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Odložte si…</a:t>
            </a:r>
            <a:endParaRPr kumimoji="0" lang="en-US" sz="60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169EFD7-31CC-4F0B-B10F-021CA4462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3" y="4915243"/>
            <a:ext cx="1952249" cy="18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86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253F34-2489-4421-A006-D75C9DE37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6"/>
            <a:ext cx="12192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76967" y="1195106"/>
            <a:ext cx="854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endParaRPr lang="en-US" baseline="300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229EB39-7C4B-46EC-A033-45FC7172480B}"/>
              </a:ext>
            </a:extLst>
          </p:cNvPr>
          <p:cNvSpPr/>
          <p:nvPr/>
        </p:nvSpPr>
        <p:spPr>
          <a:xfrm>
            <a:off x="692150" y="710266"/>
            <a:ext cx="10807700" cy="4533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838200" y="774700"/>
            <a:ext cx="10515600" cy="25733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Zastavte se u nás, otestujte</a:t>
            </a:r>
          </a:p>
          <a:p>
            <a:endParaRPr lang="cs-CZ" sz="15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6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vyhrajte!</a:t>
            </a:r>
            <a:endParaRPr lang="cs-CZ" sz="65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alaxy Note10 256GB (Unlocked)">
            <a:extLst>
              <a:ext uri="{FF2B5EF4-FFF2-40B4-BE49-F238E27FC236}">
                <a16:creationId xmlns:a16="http://schemas.microsoft.com/office/drawing/2014/main" id="{D2F168BD-A95D-40C8-B1E7-2332ECE43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4" y="3238500"/>
            <a:ext cx="4257675" cy="31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64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76967" y="1195106"/>
            <a:ext cx="854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761">
            <a:extLst>
              <a:ext uri="{FF2B5EF4-FFF2-40B4-BE49-F238E27FC236}">
                <a16:creationId xmlns:a16="http://schemas.microsoft.com/office/drawing/2014/main" id="{40F021F1-2717-4062-A4B6-1F0DC4FE6458}"/>
              </a:ext>
            </a:extLst>
          </p:cNvPr>
          <p:cNvGrpSpPr/>
          <p:nvPr/>
        </p:nvGrpSpPr>
        <p:grpSpPr bwMode="black">
          <a:xfrm>
            <a:off x="10058401" y="6370578"/>
            <a:ext cx="1156214" cy="149344"/>
            <a:chOff x="-84138" y="5622925"/>
            <a:chExt cx="4330701" cy="682626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21EB2F-A209-41EA-A8FC-922EA082315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589088" y="5649913"/>
              <a:ext cx="914400" cy="647700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8C1A219-C467-4B91-A47D-902315AFB90D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163888" y="5649913"/>
              <a:ext cx="354013" cy="647700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709EA4A-1266-4597-B973-436E5550EF78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3509963" y="5649913"/>
              <a:ext cx="579438" cy="655638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3411D83-F484-4472-AAFE-54A3A8FDA35C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2503488" y="5649913"/>
              <a:ext cx="547688" cy="655638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142AEA6B-34B0-4C13-B705-783E2EB2A8C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-84138" y="5622925"/>
              <a:ext cx="1635125" cy="682625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56DA679-6816-4A0A-A517-D7928F84EB18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097338" y="5649913"/>
              <a:ext cx="149225" cy="157163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9FBB17C-9FD2-414C-A638-0FD5F6BE618D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141788" y="5688013"/>
              <a:ext cx="63500" cy="76200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</p:grpSp>
      <p:pic>
        <p:nvPicPr>
          <p:cNvPr id="2" name="y2mate.com - the_digital_workspace_is_here_SHPZ9ejuSdw_1080p">
            <a:hlinkClick r:id="" action="ppaction://media"/>
            <a:extLst>
              <a:ext uri="{FF2B5EF4-FFF2-40B4-BE49-F238E27FC236}">
                <a16:creationId xmlns:a16="http://schemas.microsoft.com/office/drawing/2014/main" id="{925B7914-8A2A-4F27-9792-7BDC2255FE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7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F2C0F-F915-4FD4-8E03-2F13E0059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74292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let rozdílů</a:t>
            </a:r>
          </a:p>
        </p:txBody>
      </p:sp>
      <p:sp>
        <p:nvSpPr>
          <p:cNvPr id="7" name="AutoShape 4" descr="Výsledek obrázku pro Nokia talkman">
            <a:extLst>
              <a:ext uri="{FF2B5EF4-FFF2-40B4-BE49-F238E27FC236}">
                <a16:creationId xmlns:a16="http://schemas.microsoft.com/office/drawing/2014/main" id="{3C017533-D628-4E9F-B4C4-A44F93953F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2786063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26" y="3619740"/>
            <a:ext cx="1542490" cy="2849032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62906" y="4232714"/>
            <a:ext cx="408421" cy="40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9467" y="3197080"/>
            <a:ext cx="445550" cy="40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292" y="3232988"/>
            <a:ext cx="410038" cy="4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086" y="3246284"/>
            <a:ext cx="411920" cy="41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13"/>
          <p:cNvGrpSpPr/>
          <p:nvPr/>
        </p:nvGrpSpPr>
        <p:grpSpPr>
          <a:xfrm>
            <a:off x="9566283" y="2712032"/>
            <a:ext cx="441033" cy="383094"/>
            <a:chOff x="2019693" y="3758652"/>
            <a:chExt cx="413710" cy="359360"/>
          </a:xfrm>
        </p:grpSpPr>
        <p:pic>
          <p:nvPicPr>
            <p:cNvPr id="22" name="Picture 1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49" b="12749"/>
            <a:stretch/>
          </p:blipFill>
          <p:spPr bwMode="auto">
            <a:xfrm>
              <a:off x="2020047" y="3810054"/>
              <a:ext cx="413356" cy="307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reeform 5"/>
            <p:cNvSpPr>
              <a:spLocks noEditPoints="1"/>
            </p:cNvSpPr>
            <p:nvPr/>
          </p:nvSpPr>
          <p:spPr bwMode="auto">
            <a:xfrm>
              <a:off x="2019693" y="3758652"/>
              <a:ext cx="413356" cy="51402"/>
            </a:xfrm>
            <a:custGeom>
              <a:avLst/>
              <a:gdLst>
                <a:gd name="T0" fmla="*/ 0 w 210"/>
                <a:gd name="T1" fmla="*/ 0 h 26"/>
                <a:gd name="T2" fmla="*/ 0 w 210"/>
                <a:gd name="T3" fmla="*/ 26 h 26"/>
                <a:gd name="T4" fmla="*/ 210 w 210"/>
                <a:gd name="T5" fmla="*/ 26 h 26"/>
                <a:gd name="T6" fmla="*/ 210 w 210"/>
                <a:gd name="T7" fmla="*/ 0 h 26"/>
                <a:gd name="T8" fmla="*/ 0 w 210"/>
                <a:gd name="T9" fmla="*/ 0 h 26"/>
                <a:gd name="T10" fmla="*/ 15 w 210"/>
                <a:gd name="T11" fmla="*/ 20 h 26"/>
                <a:gd name="T12" fmla="*/ 8 w 210"/>
                <a:gd name="T13" fmla="*/ 13 h 26"/>
                <a:gd name="T14" fmla="*/ 15 w 210"/>
                <a:gd name="T15" fmla="*/ 6 h 26"/>
                <a:gd name="T16" fmla="*/ 22 w 210"/>
                <a:gd name="T17" fmla="*/ 13 h 26"/>
                <a:gd name="T18" fmla="*/ 15 w 210"/>
                <a:gd name="T19" fmla="*/ 20 h 26"/>
                <a:gd name="T20" fmla="*/ 37 w 210"/>
                <a:gd name="T21" fmla="*/ 20 h 26"/>
                <a:gd name="T22" fmla="*/ 30 w 210"/>
                <a:gd name="T23" fmla="*/ 13 h 26"/>
                <a:gd name="T24" fmla="*/ 37 w 210"/>
                <a:gd name="T25" fmla="*/ 6 h 26"/>
                <a:gd name="T26" fmla="*/ 44 w 210"/>
                <a:gd name="T27" fmla="*/ 13 h 26"/>
                <a:gd name="T28" fmla="*/ 37 w 210"/>
                <a:gd name="T29" fmla="*/ 20 h 26"/>
                <a:gd name="T30" fmla="*/ 58 w 210"/>
                <a:gd name="T31" fmla="*/ 20 h 26"/>
                <a:gd name="T32" fmla="*/ 51 w 210"/>
                <a:gd name="T33" fmla="*/ 13 h 26"/>
                <a:gd name="T34" fmla="*/ 58 w 210"/>
                <a:gd name="T35" fmla="*/ 6 h 26"/>
                <a:gd name="T36" fmla="*/ 65 w 210"/>
                <a:gd name="T37" fmla="*/ 13 h 26"/>
                <a:gd name="T38" fmla="*/ 58 w 210"/>
                <a:gd name="T3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0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10" y="26"/>
                    <a:pt x="210" y="26"/>
                    <a:pt x="210" y="26"/>
                  </a:cubicBezTo>
                  <a:cubicBezTo>
                    <a:pt x="210" y="0"/>
                    <a:pt x="210" y="0"/>
                    <a:pt x="210" y="0"/>
                  </a:cubicBezTo>
                  <a:lnTo>
                    <a:pt x="0" y="0"/>
                  </a:lnTo>
                  <a:close/>
                  <a:moveTo>
                    <a:pt x="15" y="20"/>
                  </a:moveTo>
                  <a:cubicBezTo>
                    <a:pt x="11" y="20"/>
                    <a:pt x="8" y="17"/>
                    <a:pt x="8" y="13"/>
                  </a:cubicBezTo>
                  <a:cubicBezTo>
                    <a:pt x="8" y="9"/>
                    <a:pt x="11" y="6"/>
                    <a:pt x="15" y="6"/>
                  </a:cubicBezTo>
                  <a:cubicBezTo>
                    <a:pt x="18" y="6"/>
                    <a:pt x="22" y="9"/>
                    <a:pt x="22" y="13"/>
                  </a:cubicBezTo>
                  <a:cubicBezTo>
                    <a:pt x="22" y="17"/>
                    <a:pt x="18" y="20"/>
                    <a:pt x="15" y="20"/>
                  </a:cubicBezTo>
                  <a:close/>
                  <a:moveTo>
                    <a:pt x="37" y="20"/>
                  </a:moveTo>
                  <a:cubicBezTo>
                    <a:pt x="33" y="20"/>
                    <a:pt x="30" y="17"/>
                    <a:pt x="30" y="13"/>
                  </a:cubicBezTo>
                  <a:cubicBezTo>
                    <a:pt x="30" y="9"/>
                    <a:pt x="33" y="6"/>
                    <a:pt x="37" y="6"/>
                  </a:cubicBezTo>
                  <a:cubicBezTo>
                    <a:pt x="41" y="6"/>
                    <a:pt x="44" y="9"/>
                    <a:pt x="44" y="13"/>
                  </a:cubicBezTo>
                  <a:cubicBezTo>
                    <a:pt x="44" y="17"/>
                    <a:pt x="41" y="20"/>
                    <a:pt x="37" y="20"/>
                  </a:cubicBezTo>
                  <a:close/>
                  <a:moveTo>
                    <a:pt x="58" y="20"/>
                  </a:moveTo>
                  <a:cubicBezTo>
                    <a:pt x="54" y="20"/>
                    <a:pt x="51" y="17"/>
                    <a:pt x="51" y="13"/>
                  </a:cubicBezTo>
                  <a:cubicBezTo>
                    <a:pt x="51" y="9"/>
                    <a:pt x="54" y="6"/>
                    <a:pt x="58" y="6"/>
                  </a:cubicBezTo>
                  <a:cubicBezTo>
                    <a:pt x="62" y="6"/>
                    <a:pt x="65" y="9"/>
                    <a:pt x="65" y="13"/>
                  </a:cubicBezTo>
                  <a:cubicBezTo>
                    <a:pt x="65" y="17"/>
                    <a:pt x="62" y="20"/>
                    <a:pt x="58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ctr" anchorCtr="0" compatLnSpc="1">
              <a:prstTxWarp prst="textNoShape">
                <a:avLst/>
              </a:prstTxWarp>
            </a:bodyPr>
            <a:lstStyle/>
            <a:p>
              <a:pPr defTabSz="914194"/>
              <a:endParaRPr lang="en-US" sz="1866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4" name="Group 14"/>
          <p:cNvGrpSpPr/>
          <p:nvPr/>
        </p:nvGrpSpPr>
        <p:grpSpPr>
          <a:xfrm>
            <a:off x="10081738" y="2704054"/>
            <a:ext cx="440655" cy="383094"/>
            <a:chOff x="2509217" y="3758652"/>
            <a:chExt cx="413356" cy="359360"/>
          </a:xfrm>
        </p:grpSpPr>
        <p:pic>
          <p:nvPicPr>
            <p:cNvPr id="25" name="Picture 14" descr="http://www.eurekarevenue.com/wp-content/uploads/2014/07/DocuSign-Ink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49" b="12749"/>
            <a:stretch/>
          </p:blipFill>
          <p:spPr bwMode="auto">
            <a:xfrm>
              <a:off x="2509217" y="3810054"/>
              <a:ext cx="413356" cy="307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2509217" y="3758652"/>
              <a:ext cx="413356" cy="51402"/>
            </a:xfrm>
            <a:custGeom>
              <a:avLst/>
              <a:gdLst>
                <a:gd name="T0" fmla="*/ 0 w 210"/>
                <a:gd name="T1" fmla="*/ 0 h 26"/>
                <a:gd name="T2" fmla="*/ 0 w 210"/>
                <a:gd name="T3" fmla="*/ 26 h 26"/>
                <a:gd name="T4" fmla="*/ 210 w 210"/>
                <a:gd name="T5" fmla="*/ 26 h 26"/>
                <a:gd name="T6" fmla="*/ 210 w 210"/>
                <a:gd name="T7" fmla="*/ 0 h 26"/>
                <a:gd name="T8" fmla="*/ 0 w 210"/>
                <a:gd name="T9" fmla="*/ 0 h 26"/>
                <a:gd name="T10" fmla="*/ 15 w 210"/>
                <a:gd name="T11" fmla="*/ 20 h 26"/>
                <a:gd name="T12" fmla="*/ 8 w 210"/>
                <a:gd name="T13" fmla="*/ 13 h 26"/>
                <a:gd name="T14" fmla="*/ 15 w 210"/>
                <a:gd name="T15" fmla="*/ 6 h 26"/>
                <a:gd name="T16" fmla="*/ 22 w 210"/>
                <a:gd name="T17" fmla="*/ 13 h 26"/>
                <a:gd name="T18" fmla="*/ 15 w 210"/>
                <a:gd name="T19" fmla="*/ 20 h 26"/>
                <a:gd name="T20" fmla="*/ 37 w 210"/>
                <a:gd name="T21" fmla="*/ 20 h 26"/>
                <a:gd name="T22" fmla="*/ 30 w 210"/>
                <a:gd name="T23" fmla="*/ 13 h 26"/>
                <a:gd name="T24" fmla="*/ 37 w 210"/>
                <a:gd name="T25" fmla="*/ 6 h 26"/>
                <a:gd name="T26" fmla="*/ 44 w 210"/>
                <a:gd name="T27" fmla="*/ 13 h 26"/>
                <a:gd name="T28" fmla="*/ 37 w 210"/>
                <a:gd name="T29" fmla="*/ 20 h 26"/>
                <a:gd name="T30" fmla="*/ 58 w 210"/>
                <a:gd name="T31" fmla="*/ 20 h 26"/>
                <a:gd name="T32" fmla="*/ 51 w 210"/>
                <a:gd name="T33" fmla="*/ 13 h 26"/>
                <a:gd name="T34" fmla="*/ 58 w 210"/>
                <a:gd name="T35" fmla="*/ 6 h 26"/>
                <a:gd name="T36" fmla="*/ 65 w 210"/>
                <a:gd name="T37" fmla="*/ 13 h 26"/>
                <a:gd name="T38" fmla="*/ 58 w 210"/>
                <a:gd name="T3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0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10" y="26"/>
                    <a:pt x="210" y="26"/>
                    <a:pt x="210" y="26"/>
                  </a:cubicBezTo>
                  <a:cubicBezTo>
                    <a:pt x="210" y="0"/>
                    <a:pt x="210" y="0"/>
                    <a:pt x="210" y="0"/>
                  </a:cubicBezTo>
                  <a:lnTo>
                    <a:pt x="0" y="0"/>
                  </a:lnTo>
                  <a:close/>
                  <a:moveTo>
                    <a:pt x="15" y="20"/>
                  </a:moveTo>
                  <a:cubicBezTo>
                    <a:pt x="11" y="20"/>
                    <a:pt x="8" y="17"/>
                    <a:pt x="8" y="13"/>
                  </a:cubicBezTo>
                  <a:cubicBezTo>
                    <a:pt x="8" y="9"/>
                    <a:pt x="11" y="6"/>
                    <a:pt x="15" y="6"/>
                  </a:cubicBezTo>
                  <a:cubicBezTo>
                    <a:pt x="18" y="6"/>
                    <a:pt x="22" y="9"/>
                    <a:pt x="22" y="13"/>
                  </a:cubicBezTo>
                  <a:cubicBezTo>
                    <a:pt x="22" y="17"/>
                    <a:pt x="18" y="20"/>
                    <a:pt x="15" y="20"/>
                  </a:cubicBezTo>
                  <a:close/>
                  <a:moveTo>
                    <a:pt x="37" y="20"/>
                  </a:moveTo>
                  <a:cubicBezTo>
                    <a:pt x="33" y="20"/>
                    <a:pt x="30" y="17"/>
                    <a:pt x="30" y="13"/>
                  </a:cubicBezTo>
                  <a:cubicBezTo>
                    <a:pt x="30" y="9"/>
                    <a:pt x="33" y="6"/>
                    <a:pt x="37" y="6"/>
                  </a:cubicBezTo>
                  <a:cubicBezTo>
                    <a:pt x="41" y="6"/>
                    <a:pt x="44" y="9"/>
                    <a:pt x="44" y="13"/>
                  </a:cubicBezTo>
                  <a:cubicBezTo>
                    <a:pt x="44" y="17"/>
                    <a:pt x="41" y="20"/>
                    <a:pt x="37" y="20"/>
                  </a:cubicBezTo>
                  <a:close/>
                  <a:moveTo>
                    <a:pt x="58" y="20"/>
                  </a:moveTo>
                  <a:cubicBezTo>
                    <a:pt x="54" y="20"/>
                    <a:pt x="51" y="17"/>
                    <a:pt x="51" y="13"/>
                  </a:cubicBezTo>
                  <a:cubicBezTo>
                    <a:pt x="51" y="9"/>
                    <a:pt x="54" y="6"/>
                    <a:pt x="58" y="6"/>
                  </a:cubicBezTo>
                  <a:cubicBezTo>
                    <a:pt x="62" y="6"/>
                    <a:pt x="65" y="9"/>
                    <a:pt x="65" y="13"/>
                  </a:cubicBezTo>
                  <a:cubicBezTo>
                    <a:pt x="65" y="17"/>
                    <a:pt x="62" y="20"/>
                    <a:pt x="58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ctr" anchorCtr="0" compatLnSpc="1">
              <a:prstTxWarp prst="textNoShape">
                <a:avLst/>
              </a:prstTxWarp>
            </a:bodyPr>
            <a:lstStyle/>
            <a:p>
              <a:pPr defTabSz="914194"/>
              <a:endParaRPr lang="en-US" sz="1866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7" name="Group 15"/>
          <p:cNvGrpSpPr/>
          <p:nvPr/>
        </p:nvGrpSpPr>
        <p:grpSpPr>
          <a:xfrm>
            <a:off x="10708256" y="2706161"/>
            <a:ext cx="440655" cy="383094"/>
            <a:chOff x="2998387" y="3758652"/>
            <a:chExt cx="413356" cy="359360"/>
          </a:xfrm>
        </p:grpSpPr>
        <p:pic>
          <p:nvPicPr>
            <p:cNvPr id="28" name="Picture 17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49" b="12749"/>
            <a:stretch/>
          </p:blipFill>
          <p:spPr bwMode="auto">
            <a:xfrm>
              <a:off x="2998387" y="3810054"/>
              <a:ext cx="413356" cy="307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Freeform 5"/>
            <p:cNvSpPr>
              <a:spLocks noEditPoints="1"/>
            </p:cNvSpPr>
            <p:nvPr/>
          </p:nvSpPr>
          <p:spPr bwMode="auto">
            <a:xfrm>
              <a:off x="2998387" y="3758652"/>
              <a:ext cx="413356" cy="51402"/>
            </a:xfrm>
            <a:custGeom>
              <a:avLst/>
              <a:gdLst>
                <a:gd name="T0" fmla="*/ 0 w 210"/>
                <a:gd name="T1" fmla="*/ 0 h 26"/>
                <a:gd name="T2" fmla="*/ 0 w 210"/>
                <a:gd name="T3" fmla="*/ 26 h 26"/>
                <a:gd name="T4" fmla="*/ 210 w 210"/>
                <a:gd name="T5" fmla="*/ 26 h 26"/>
                <a:gd name="T6" fmla="*/ 210 w 210"/>
                <a:gd name="T7" fmla="*/ 0 h 26"/>
                <a:gd name="T8" fmla="*/ 0 w 210"/>
                <a:gd name="T9" fmla="*/ 0 h 26"/>
                <a:gd name="T10" fmla="*/ 15 w 210"/>
                <a:gd name="T11" fmla="*/ 20 h 26"/>
                <a:gd name="T12" fmla="*/ 8 w 210"/>
                <a:gd name="T13" fmla="*/ 13 h 26"/>
                <a:gd name="T14" fmla="*/ 15 w 210"/>
                <a:gd name="T15" fmla="*/ 6 h 26"/>
                <a:gd name="T16" fmla="*/ 22 w 210"/>
                <a:gd name="T17" fmla="*/ 13 h 26"/>
                <a:gd name="T18" fmla="*/ 15 w 210"/>
                <a:gd name="T19" fmla="*/ 20 h 26"/>
                <a:gd name="T20" fmla="*/ 37 w 210"/>
                <a:gd name="T21" fmla="*/ 20 h 26"/>
                <a:gd name="T22" fmla="*/ 30 w 210"/>
                <a:gd name="T23" fmla="*/ 13 h 26"/>
                <a:gd name="T24" fmla="*/ 37 w 210"/>
                <a:gd name="T25" fmla="*/ 6 h 26"/>
                <a:gd name="T26" fmla="*/ 44 w 210"/>
                <a:gd name="T27" fmla="*/ 13 h 26"/>
                <a:gd name="T28" fmla="*/ 37 w 210"/>
                <a:gd name="T29" fmla="*/ 20 h 26"/>
                <a:gd name="T30" fmla="*/ 58 w 210"/>
                <a:gd name="T31" fmla="*/ 20 h 26"/>
                <a:gd name="T32" fmla="*/ 51 w 210"/>
                <a:gd name="T33" fmla="*/ 13 h 26"/>
                <a:gd name="T34" fmla="*/ 58 w 210"/>
                <a:gd name="T35" fmla="*/ 6 h 26"/>
                <a:gd name="T36" fmla="*/ 65 w 210"/>
                <a:gd name="T37" fmla="*/ 13 h 26"/>
                <a:gd name="T38" fmla="*/ 58 w 210"/>
                <a:gd name="T3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0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10" y="26"/>
                    <a:pt x="210" y="26"/>
                    <a:pt x="210" y="26"/>
                  </a:cubicBezTo>
                  <a:cubicBezTo>
                    <a:pt x="210" y="0"/>
                    <a:pt x="210" y="0"/>
                    <a:pt x="210" y="0"/>
                  </a:cubicBezTo>
                  <a:lnTo>
                    <a:pt x="0" y="0"/>
                  </a:lnTo>
                  <a:close/>
                  <a:moveTo>
                    <a:pt x="15" y="20"/>
                  </a:moveTo>
                  <a:cubicBezTo>
                    <a:pt x="11" y="20"/>
                    <a:pt x="8" y="17"/>
                    <a:pt x="8" y="13"/>
                  </a:cubicBezTo>
                  <a:cubicBezTo>
                    <a:pt x="8" y="9"/>
                    <a:pt x="11" y="6"/>
                    <a:pt x="15" y="6"/>
                  </a:cubicBezTo>
                  <a:cubicBezTo>
                    <a:pt x="18" y="6"/>
                    <a:pt x="22" y="9"/>
                    <a:pt x="22" y="13"/>
                  </a:cubicBezTo>
                  <a:cubicBezTo>
                    <a:pt x="22" y="17"/>
                    <a:pt x="18" y="20"/>
                    <a:pt x="15" y="20"/>
                  </a:cubicBezTo>
                  <a:close/>
                  <a:moveTo>
                    <a:pt x="37" y="20"/>
                  </a:moveTo>
                  <a:cubicBezTo>
                    <a:pt x="33" y="20"/>
                    <a:pt x="30" y="17"/>
                    <a:pt x="30" y="13"/>
                  </a:cubicBezTo>
                  <a:cubicBezTo>
                    <a:pt x="30" y="9"/>
                    <a:pt x="33" y="6"/>
                    <a:pt x="37" y="6"/>
                  </a:cubicBezTo>
                  <a:cubicBezTo>
                    <a:pt x="41" y="6"/>
                    <a:pt x="44" y="9"/>
                    <a:pt x="44" y="13"/>
                  </a:cubicBezTo>
                  <a:cubicBezTo>
                    <a:pt x="44" y="17"/>
                    <a:pt x="41" y="20"/>
                    <a:pt x="37" y="20"/>
                  </a:cubicBezTo>
                  <a:close/>
                  <a:moveTo>
                    <a:pt x="58" y="20"/>
                  </a:moveTo>
                  <a:cubicBezTo>
                    <a:pt x="54" y="20"/>
                    <a:pt x="51" y="17"/>
                    <a:pt x="51" y="13"/>
                  </a:cubicBezTo>
                  <a:cubicBezTo>
                    <a:pt x="51" y="9"/>
                    <a:pt x="54" y="6"/>
                    <a:pt x="58" y="6"/>
                  </a:cubicBezTo>
                  <a:cubicBezTo>
                    <a:pt x="62" y="6"/>
                    <a:pt x="65" y="9"/>
                    <a:pt x="65" y="13"/>
                  </a:cubicBezTo>
                  <a:cubicBezTo>
                    <a:pt x="65" y="17"/>
                    <a:pt x="62" y="20"/>
                    <a:pt x="58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ctr" anchorCtr="0" compatLnSpc="1">
              <a:prstTxWarp prst="textNoShape">
                <a:avLst/>
              </a:prstTxWarp>
            </a:bodyPr>
            <a:lstStyle/>
            <a:p>
              <a:pPr defTabSz="914194"/>
              <a:endParaRPr lang="en-US" sz="1866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0" name="Group 21"/>
          <p:cNvGrpSpPr/>
          <p:nvPr/>
        </p:nvGrpSpPr>
        <p:grpSpPr>
          <a:xfrm>
            <a:off x="10696230" y="4191492"/>
            <a:ext cx="440655" cy="383094"/>
            <a:chOff x="1362075" y="3746737"/>
            <a:chExt cx="440770" cy="383194"/>
          </a:xfrm>
        </p:grpSpPr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1362075" y="3746737"/>
              <a:ext cx="440770" cy="54811"/>
            </a:xfrm>
            <a:custGeom>
              <a:avLst/>
              <a:gdLst>
                <a:gd name="T0" fmla="*/ 0 w 210"/>
                <a:gd name="T1" fmla="*/ 0 h 26"/>
                <a:gd name="T2" fmla="*/ 0 w 210"/>
                <a:gd name="T3" fmla="*/ 26 h 26"/>
                <a:gd name="T4" fmla="*/ 210 w 210"/>
                <a:gd name="T5" fmla="*/ 26 h 26"/>
                <a:gd name="T6" fmla="*/ 210 w 210"/>
                <a:gd name="T7" fmla="*/ 0 h 26"/>
                <a:gd name="T8" fmla="*/ 0 w 210"/>
                <a:gd name="T9" fmla="*/ 0 h 26"/>
                <a:gd name="T10" fmla="*/ 15 w 210"/>
                <a:gd name="T11" fmla="*/ 20 h 26"/>
                <a:gd name="T12" fmla="*/ 8 w 210"/>
                <a:gd name="T13" fmla="*/ 13 h 26"/>
                <a:gd name="T14" fmla="*/ 15 w 210"/>
                <a:gd name="T15" fmla="*/ 6 h 26"/>
                <a:gd name="T16" fmla="*/ 22 w 210"/>
                <a:gd name="T17" fmla="*/ 13 h 26"/>
                <a:gd name="T18" fmla="*/ 15 w 210"/>
                <a:gd name="T19" fmla="*/ 20 h 26"/>
                <a:gd name="T20" fmla="*/ 37 w 210"/>
                <a:gd name="T21" fmla="*/ 20 h 26"/>
                <a:gd name="T22" fmla="*/ 30 w 210"/>
                <a:gd name="T23" fmla="*/ 13 h 26"/>
                <a:gd name="T24" fmla="*/ 37 w 210"/>
                <a:gd name="T25" fmla="*/ 6 h 26"/>
                <a:gd name="T26" fmla="*/ 44 w 210"/>
                <a:gd name="T27" fmla="*/ 13 h 26"/>
                <a:gd name="T28" fmla="*/ 37 w 210"/>
                <a:gd name="T29" fmla="*/ 20 h 26"/>
                <a:gd name="T30" fmla="*/ 58 w 210"/>
                <a:gd name="T31" fmla="*/ 20 h 26"/>
                <a:gd name="T32" fmla="*/ 51 w 210"/>
                <a:gd name="T33" fmla="*/ 13 h 26"/>
                <a:gd name="T34" fmla="*/ 58 w 210"/>
                <a:gd name="T35" fmla="*/ 6 h 26"/>
                <a:gd name="T36" fmla="*/ 65 w 210"/>
                <a:gd name="T37" fmla="*/ 13 h 26"/>
                <a:gd name="T38" fmla="*/ 58 w 210"/>
                <a:gd name="T3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0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10" y="26"/>
                    <a:pt x="210" y="26"/>
                    <a:pt x="210" y="26"/>
                  </a:cubicBezTo>
                  <a:cubicBezTo>
                    <a:pt x="210" y="0"/>
                    <a:pt x="210" y="0"/>
                    <a:pt x="210" y="0"/>
                  </a:cubicBezTo>
                  <a:lnTo>
                    <a:pt x="0" y="0"/>
                  </a:lnTo>
                  <a:close/>
                  <a:moveTo>
                    <a:pt x="15" y="20"/>
                  </a:moveTo>
                  <a:cubicBezTo>
                    <a:pt x="11" y="20"/>
                    <a:pt x="8" y="17"/>
                    <a:pt x="8" y="13"/>
                  </a:cubicBezTo>
                  <a:cubicBezTo>
                    <a:pt x="8" y="9"/>
                    <a:pt x="11" y="6"/>
                    <a:pt x="15" y="6"/>
                  </a:cubicBezTo>
                  <a:cubicBezTo>
                    <a:pt x="18" y="6"/>
                    <a:pt x="22" y="9"/>
                    <a:pt x="22" y="13"/>
                  </a:cubicBezTo>
                  <a:cubicBezTo>
                    <a:pt x="22" y="17"/>
                    <a:pt x="18" y="20"/>
                    <a:pt x="15" y="20"/>
                  </a:cubicBezTo>
                  <a:close/>
                  <a:moveTo>
                    <a:pt x="37" y="20"/>
                  </a:moveTo>
                  <a:cubicBezTo>
                    <a:pt x="33" y="20"/>
                    <a:pt x="30" y="17"/>
                    <a:pt x="30" y="13"/>
                  </a:cubicBezTo>
                  <a:cubicBezTo>
                    <a:pt x="30" y="9"/>
                    <a:pt x="33" y="6"/>
                    <a:pt x="37" y="6"/>
                  </a:cubicBezTo>
                  <a:cubicBezTo>
                    <a:pt x="41" y="6"/>
                    <a:pt x="44" y="9"/>
                    <a:pt x="44" y="13"/>
                  </a:cubicBezTo>
                  <a:cubicBezTo>
                    <a:pt x="44" y="17"/>
                    <a:pt x="41" y="20"/>
                    <a:pt x="37" y="20"/>
                  </a:cubicBezTo>
                  <a:close/>
                  <a:moveTo>
                    <a:pt x="58" y="20"/>
                  </a:moveTo>
                  <a:cubicBezTo>
                    <a:pt x="54" y="20"/>
                    <a:pt x="51" y="17"/>
                    <a:pt x="51" y="13"/>
                  </a:cubicBezTo>
                  <a:cubicBezTo>
                    <a:pt x="51" y="9"/>
                    <a:pt x="54" y="6"/>
                    <a:pt x="58" y="6"/>
                  </a:cubicBezTo>
                  <a:cubicBezTo>
                    <a:pt x="62" y="6"/>
                    <a:pt x="65" y="9"/>
                    <a:pt x="65" y="13"/>
                  </a:cubicBezTo>
                  <a:cubicBezTo>
                    <a:pt x="65" y="17"/>
                    <a:pt x="62" y="20"/>
                    <a:pt x="58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ctr" anchorCtr="0" compatLnSpc="1">
              <a:prstTxWarp prst="textNoShape">
                <a:avLst/>
              </a:prstTxWarp>
            </a:bodyPr>
            <a:lstStyle/>
            <a:p>
              <a:pPr defTabSz="914194"/>
              <a:endParaRPr lang="en-US" sz="1866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32" name="Group 16"/>
            <p:cNvGrpSpPr/>
            <p:nvPr/>
          </p:nvGrpSpPr>
          <p:grpSpPr>
            <a:xfrm>
              <a:off x="1362075" y="3801548"/>
              <a:ext cx="438912" cy="328383"/>
              <a:chOff x="1362075" y="3801548"/>
              <a:chExt cx="438912" cy="328383"/>
            </a:xfrm>
          </p:grpSpPr>
          <p:sp>
            <p:nvSpPr>
              <p:cNvPr id="33" name="Rectangle 97"/>
              <p:cNvSpPr/>
              <p:nvPr/>
            </p:nvSpPr>
            <p:spPr>
              <a:xfrm>
                <a:off x="1362075" y="3801548"/>
                <a:ext cx="438912" cy="3283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94"/>
                <a:endParaRPr lang="en-US" sz="1866" dirty="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34" name="Picture 2" descr="http://41.media.tumblr.com/60d6aed9f846d6231d269d6c75c84770/tumblr_mog1ed3eWb1svlv8bo1_1280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9318" y="3813526"/>
                <a:ext cx="304426" cy="3044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5" name="Picture 23" descr="http://a3.mzstatic.com/us/r30/Purple7/v4/0b/19/a8/0b19a8f2-79b6-95ec-af0c-3de98d55921c/icon175x17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862" y="3727899"/>
            <a:ext cx="413248" cy="4132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9" b="12749"/>
          <a:stretch/>
        </p:blipFill>
        <p:spPr bwMode="auto">
          <a:xfrm>
            <a:off x="10707031" y="3702098"/>
            <a:ext cx="440655" cy="41816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1" descr="http://a5.mzstatic.com/us/r30/Purple5/v4/24/04/f6/2404f6cc-bf6f-2ae6-8723-4e532ed21910/icon175x175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594" y="4256849"/>
            <a:ext cx="413248" cy="4132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9" descr="http://www.agstechnology.co.uk/Images/office365-ico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859" y="3701801"/>
            <a:ext cx="413248" cy="4132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99"/>
          <p:cNvSpPr/>
          <p:nvPr/>
        </p:nvSpPr>
        <p:spPr>
          <a:xfrm>
            <a:off x="9587395" y="4003667"/>
            <a:ext cx="413248" cy="820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914194"/>
            <a:r>
              <a:rPr lang="en-US" sz="533" b="1" dirty="0">
                <a:solidFill>
                  <a:prstClr val="white"/>
                </a:solidFill>
                <a:latin typeface="Arial"/>
              </a:rPr>
              <a:t>365</a:t>
            </a:r>
            <a:endParaRPr lang="en-US" sz="533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23" y="2650738"/>
            <a:ext cx="1440427" cy="2567570"/>
          </a:xfrm>
          <a:prstGeom prst="rect">
            <a:avLst/>
          </a:prstGeom>
        </p:spPr>
      </p:pic>
      <p:grpSp>
        <p:nvGrpSpPr>
          <p:cNvPr id="47" name="Skupina 46"/>
          <p:cNvGrpSpPr/>
          <p:nvPr/>
        </p:nvGrpSpPr>
        <p:grpSpPr>
          <a:xfrm>
            <a:off x="8329754" y="2895601"/>
            <a:ext cx="1109350" cy="2144594"/>
            <a:chOff x="5134982" y="3718206"/>
            <a:chExt cx="1009876" cy="2021573"/>
          </a:xfrm>
        </p:grpSpPr>
        <p:pic>
          <p:nvPicPr>
            <p:cNvPr id="42" name="Picture 7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982" y="3718206"/>
              <a:ext cx="1009876" cy="2021573"/>
            </a:xfrm>
            <a:prstGeom prst="rect">
              <a:avLst/>
            </a:prstGeom>
          </p:spPr>
        </p:pic>
        <p:pic>
          <p:nvPicPr>
            <p:cNvPr id="46" name="Picture 6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151" y="3906286"/>
              <a:ext cx="931537" cy="1639423"/>
            </a:xfrm>
            <a:prstGeom prst="rect">
              <a:avLst/>
            </a:prstGeom>
          </p:spPr>
        </p:pic>
      </p:grpSp>
      <p:sp>
        <p:nvSpPr>
          <p:cNvPr id="48" name="TextovéPole 47"/>
          <p:cNvSpPr txBox="1"/>
          <p:nvPr/>
        </p:nvSpPr>
        <p:spPr>
          <a:xfrm>
            <a:off x="2476864" y="4845781"/>
            <a:ext cx="4391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</a:t>
            </a: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endParaRPr lang="cs-CZ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vznik prvního mobilního operátora v SR</a:t>
            </a:r>
          </a:p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jediná služba – hovor </a:t>
            </a:r>
          </a:p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cena volání 20Kč/min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6979531" y="5041361"/>
            <a:ext cx="4692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Nyní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volání zdarma,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neom</a:t>
            </a:r>
            <a:r>
              <a:rPr lang="cs-CZ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ezená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vysokorychlostní data, celoplošné pokrytí všemi typy služeb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8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  <p:bldP spid="48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8D359B-89ED-44B2-89A3-61034109A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8900" y="279399"/>
            <a:ext cx="4237506" cy="988959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Děkujeme 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89CF784-77D3-4462-A81B-2CDEE96B71E4}"/>
              </a:ext>
            </a:extLst>
          </p:cNvPr>
          <p:cNvSpPr txBox="1">
            <a:spLocks/>
          </p:cNvSpPr>
          <p:nvPr/>
        </p:nvSpPr>
        <p:spPr>
          <a:xfrm>
            <a:off x="8707793" y="3161558"/>
            <a:ext cx="3560407" cy="23248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 Dost</a:t>
            </a:r>
            <a:r>
              <a:rPr lang="cs-CZ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álek</a:t>
            </a:r>
            <a:endParaRPr lang="cs-CZ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petr.dostalek@dpdc.cz</a:t>
            </a:r>
          </a:p>
          <a:p>
            <a:pPr algn="l"/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737 26 42 56	 </a:t>
            </a:r>
          </a:p>
          <a:p>
            <a:pPr algn="l"/>
            <a:endParaRPr lang="cs-CZ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Ondřej Kubeček</a:t>
            </a:r>
          </a:p>
          <a:p>
            <a:pPr algn="l"/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okubecek@system4u.com</a:t>
            </a:r>
          </a:p>
          <a:p>
            <a:pPr algn="l"/>
            <a:r>
              <a:rPr lang="cs-CZ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733 18 19 20</a:t>
            </a:r>
          </a:p>
          <a:p>
            <a:pPr algn="l"/>
            <a:endParaRPr lang="cs-CZ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42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B319A7-EBCC-4AB1-9571-87B9201BF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1973739" y="1903526"/>
            <a:ext cx="3671299" cy="3674533"/>
            <a:chOff x="2703" y="1023"/>
            <a:chExt cx="2270" cy="227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2793" y="1023"/>
              <a:ext cx="2099" cy="798"/>
            </a:xfrm>
            <a:custGeom>
              <a:avLst/>
              <a:gdLst>
                <a:gd name="T0" fmla="*/ 111 w 886"/>
                <a:gd name="T1" fmla="*/ 255 h 337"/>
                <a:gd name="T2" fmla="*/ 123 w 886"/>
                <a:gd name="T3" fmla="*/ 239 h 337"/>
                <a:gd name="T4" fmla="*/ 441 w 886"/>
                <a:gd name="T5" fmla="*/ 80 h 337"/>
                <a:gd name="T6" fmla="*/ 620 w 886"/>
                <a:gd name="T7" fmla="*/ 123 h 337"/>
                <a:gd name="T8" fmla="*/ 757 w 886"/>
                <a:gd name="T9" fmla="*/ 236 h 337"/>
                <a:gd name="T10" fmla="*/ 759 w 886"/>
                <a:gd name="T11" fmla="*/ 239 h 337"/>
                <a:gd name="T12" fmla="*/ 814 w 886"/>
                <a:gd name="T13" fmla="*/ 337 h 337"/>
                <a:gd name="T14" fmla="*/ 886 w 886"/>
                <a:gd name="T15" fmla="*/ 303 h 337"/>
                <a:gd name="T16" fmla="*/ 855 w 886"/>
                <a:gd name="T17" fmla="*/ 239 h 337"/>
                <a:gd name="T18" fmla="*/ 814 w 886"/>
                <a:gd name="T19" fmla="*/ 179 h 337"/>
                <a:gd name="T20" fmla="*/ 441 w 886"/>
                <a:gd name="T21" fmla="*/ 0 h 337"/>
                <a:gd name="T22" fmla="*/ 53 w 886"/>
                <a:gd name="T23" fmla="*/ 198 h 337"/>
                <a:gd name="T24" fmla="*/ 27 w 886"/>
                <a:gd name="T25" fmla="*/ 239 h 337"/>
                <a:gd name="T26" fmla="*/ 0 w 886"/>
                <a:gd name="T27" fmla="*/ 293 h 337"/>
                <a:gd name="T28" fmla="*/ 72 w 886"/>
                <a:gd name="T29" fmla="*/ 326 h 337"/>
                <a:gd name="T30" fmla="*/ 111 w 886"/>
                <a:gd name="T31" fmla="*/ 255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6" h="337">
                  <a:moveTo>
                    <a:pt x="111" y="255"/>
                  </a:moveTo>
                  <a:cubicBezTo>
                    <a:pt x="115" y="250"/>
                    <a:pt x="119" y="244"/>
                    <a:pt x="123" y="239"/>
                  </a:cubicBezTo>
                  <a:cubicBezTo>
                    <a:pt x="196" y="142"/>
                    <a:pt x="311" y="80"/>
                    <a:pt x="441" y="80"/>
                  </a:cubicBezTo>
                  <a:cubicBezTo>
                    <a:pt x="505" y="80"/>
                    <a:pt x="566" y="96"/>
                    <a:pt x="620" y="123"/>
                  </a:cubicBezTo>
                  <a:cubicBezTo>
                    <a:pt x="673" y="150"/>
                    <a:pt x="720" y="188"/>
                    <a:pt x="757" y="236"/>
                  </a:cubicBezTo>
                  <a:cubicBezTo>
                    <a:pt x="758" y="237"/>
                    <a:pt x="758" y="238"/>
                    <a:pt x="759" y="239"/>
                  </a:cubicBezTo>
                  <a:cubicBezTo>
                    <a:pt x="782" y="268"/>
                    <a:pt x="800" y="302"/>
                    <a:pt x="814" y="337"/>
                  </a:cubicBezTo>
                  <a:cubicBezTo>
                    <a:pt x="886" y="303"/>
                    <a:pt x="886" y="303"/>
                    <a:pt x="886" y="303"/>
                  </a:cubicBezTo>
                  <a:cubicBezTo>
                    <a:pt x="878" y="281"/>
                    <a:pt x="867" y="259"/>
                    <a:pt x="855" y="239"/>
                  </a:cubicBezTo>
                  <a:cubicBezTo>
                    <a:pt x="843" y="218"/>
                    <a:pt x="829" y="198"/>
                    <a:pt x="814" y="179"/>
                  </a:cubicBezTo>
                  <a:cubicBezTo>
                    <a:pt x="726" y="70"/>
                    <a:pt x="591" y="0"/>
                    <a:pt x="441" y="0"/>
                  </a:cubicBezTo>
                  <a:cubicBezTo>
                    <a:pt x="282" y="0"/>
                    <a:pt x="141" y="78"/>
                    <a:pt x="53" y="198"/>
                  </a:cubicBezTo>
                  <a:cubicBezTo>
                    <a:pt x="44" y="211"/>
                    <a:pt x="35" y="225"/>
                    <a:pt x="27" y="239"/>
                  </a:cubicBezTo>
                  <a:cubicBezTo>
                    <a:pt x="17" y="256"/>
                    <a:pt x="7" y="274"/>
                    <a:pt x="0" y="293"/>
                  </a:cubicBezTo>
                  <a:cubicBezTo>
                    <a:pt x="72" y="326"/>
                    <a:pt x="72" y="326"/>
                    <a:pt x="72" y="326"/>
                  </a:cubicBezTo>
                  <a:cubicBezTo>
                    <a:pt x="83" y="301"/>
                    <a:pt x="96" y="278"/>
                    <a:pt x="111" y="255"/>
                  </a:cubicBez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schemeClr val="lt1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703" y="1717"/>
              <a:ext cx="1135" cy="1578"/>
            </a:xfrm>
            <a:custGeom>
              <a:avLst/>
              <a:gdLst>
                <a:gd name="T0" fmla="*/ 479 w 479"/>
                <a:gd name="T1" fmla="*/ 586 h 666"/>
                <a:gd name="T2" fmla="*/ 80 w 479"/>
                <a:gd name="T3" fmla="*/ 187 h 666"/>
                <a:gd name="T4" fmla="*/ 110 w 479"/>
                <a:gd name="T5" fmla="*/ 33 h 666"/>
                <a:gd name="T6" fmla="*/ 38 w 479"/>
                <a:gd name="T7" fmla="*/ 0 h 666"/>
                <a:gd name="T8" fmla="*/ 0 w 479"/>
                <a:gd name="T9" fmla="*/ 187 h 666"/>
                <a:gd name="T10" fmla="*/ 479 w 479"/>
                <a:gd name="T11" fmla="*/ 666 h 666"/>
                <a:gd name="T12" fmla="*/ 479 w 479"/>
                <a:gd name="T13" fmla="*/ 666 h 666"/>
                <a:gd name="T14" fmla="*/ 479 w 479"/>
                <a:gd name="T15" fmla="*/ 586 h 666"/>
                <a:gd name="T16" fmla="*/ 479 w 479"/>
                <a:gd name="T17" fmla="*/ 586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" h="666">
                  <a:moveTo>
                    <a:pt x="479" y="586"/>
                  </a:moveTo>
                  <a:cubicBezTo>
                    <a:pt x="259" y="586"/>
                    <a:pt x="80" y="407"/>
                    <a:pt x="80" y="187"/>
                  </a:cubicBezTo>
                  <a:cubicBezTo>
                    <a:pt x="80" y="132"/>
                    <a:pt x="91" y="81"/>
                    <a:pt x="110" y="33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3" y="57"/>
                    <a:pt x="0" y="120"/>
                    <a:pt x="0" y="187"/>
                  </a:cubicBezTo>
                  <a:cubicBezTo>
                    <a:pt x="0" y="451"/>
                    <a:pt x="215" y="666"/>
                    <a:pt x="479" y="666"/>
                  </a:cubicBezTo>
                  <a:cubicBezTo>
                    <a:pt x="479" y="666"/>
                    <a:pt x="479" y="666"/>
                    <a:pt x="479" y="666"/>
                  </a:cubicBezTo>
                  <a:cubicBezTo>
                    <a:pt x="479" y="586"/>
                    <a:pt x="479" y="586"/>
                    <a:pt x="479" y="586"/>
                  </a:cubicBezTo>
                  <a:cubicBezTo>
                    <a:pt x="479" y="586"/>
                    <a:pt x="479" y="586"/>
                    <a:pt x="479" y="586"/>
                  </a:cubicBez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schemeClr val="lt1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838" y="1741"/>
              <a:ext cx="1135" cy="1554"/>
            </a:xfrm>
            <a:custGeom>
              <a:avLst/>
              <a:gdLst>
                <a:gd name="T0" fmla="*/ 373 w 479"/>
                <a:gd name="T1" fmla="*/ 34 h 656"/>
                <a:gd name="T2" fmla="*/ 399 w 479"/>
                <a:gd name="T3" fmla="*/ 177 h 656"/>
                <a:gd name="T4" fmla="*/ 0 w 479"/>
                <a:gd name="T5" fmla="*/ 576 h 656"/>
                <a:gd name="T6" fmla="*/ 0 w 479"/>
                <a:gd name="T7" fmla="*/ 656 h 656"/>
                <a:gd name="T8" fmla="*/ 339 w 479"/>
                <a:gd name="T9" fmla="*/ 515 h 656"/>
                <a:gd name="T10" fmla="*/ 479 w 479"/>
                <a:gd name="T11" fmla="*/ 177 h 656"/>
                <a:gd name="T12" fmla="*/ 445 w 479"/>
                <a:gd name="T13" fmla="*/ 0 h 656"/>
                <a:gd name="T14" fmla="*/ 373 w 479"/>
                <a:gd name="T15" fmla="*/ 3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56">
                  <a:moveTo>
                    <a:pt x="373" y="34"/>
                  </a:moveTo>
                  <a:cubicBezTo>
                    <a:pt x="390" y="78"/>
                    <a:pt x="399" y="126"/>
                    <a:pt x="399" y="177"/>
                  </a:cubicBezTo>
                  <a:cubicBezTo>
                    <a:pt x="399" y="397"/>
                    <a:pt x="220" y="576"/>
                    <a:pt x="0" y="576"/>
                  </a:cubicBezTo>
                  <a:cubicBezTo>
                    <a:pt x="0" y="656"/>
                    <a:pt x="0" y="656"/>
                    <a:pt x="0" y="656"/>
                  </a:cubicBezTo>
                  <a:cubicBezTo>
                    <a:pt x="132" y="656"/>
                    <a:pt x="252" y="602"/>
                    <a:pt x="339" y="515"/>
                  </a:cubicBezTo>
                  <a:cubicBezTo>
                    <a:pt x="425" y="429"/>
                    <a:pt x="479" y="309"/>
                    <a:pt x="479" y="177"/>
                  </a:cubicBezTo>
                  <a:cubicBezTo>
                    <a:pt x="479" y="114"/>
                    <a:pt x="467" y="55"/>
                    <a:pt x="445" y="0"/>
                  </a:cubicBezTo>
                  <a:lnTo>
                    <a:pt x="373" y="34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schemeClr val="lt1"/>
                </a:solidFill>
              </a:endParaRPr>
            </a:p>
          </p:txBody>
        </p:sp>
      </p:grpSp>
      <p:sp>
        <p:nvSpPr>
          <p:cNvPr id="11" name="Rectangle 6"/>
          <p:cNvSpPr/>
          <p:nvPr/>
        </p:nvSpPr>
        <p:spPr>
          <a:xfrm>
            <a:off x="4258431" y="2967617"/>
            <a:ext cx="773878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MDM</a:t>
            </a:r>
          </a:p>
        </p:txBody>
      </p:sp>
      <p:sp>
        <p:nvSpPr>
          <p:cNvPr id="12" name="Rectangle 69"/>
          <p:cNvSpPr/>
          <p:nvPr/>
        </p:nvSpPr>
        <p:spPr>
          <a:xfrm>
            <a:off x="3148346" y="2787909"/>
            <a:ext cx="1283116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</a:t>
            </a:r>
          </a:p>
        </p:txBody>
      </p:sp>
      <p:sp>
        <p:nvSpPr>
          <p:cNvPr id="13" name="Rectangle 56"/>
          <p:cNvSpPr/>
          <p:nvPr/>
        </p:nvSpPr>
        <p:spPr>
          <a:xfrm>
            <a:off x="2642662" y="2972575"/>
            <a:ext cx="775062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MCM</a:t>
            </a:r>
          </a:p>
        </p:txBody>
      </p:sp>
      <p:sp>
        <p:nvSpPr>
          <p:cNvPr id="14" name="Rectangle 57"/>
          <p:cNvSpPr/>
          <p:nvPr/>
        </p:nvSpPr>
        <p:spPr>
          <a:xfrm>
            <a:off x="4055390" y="4523171"/>
            <a:ext cx="750570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</a:t>
            </a:r>
          </a:p>
        </p:txBody>
      </p:sp>
      <p:sp>
        <p:nvSpPr>
          <p:cNvPr id="15" name="Rectangle 79"/>
          <p:cNvSpPr/>
          <p:nvPr/>
        </p:nvSpPr>
        <p:spPr>
          <a:xfrm>
            <a:off x="2846378" y="4483232"/>
            <a:ext cx="843484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VDI</a:t>
            </a:r>
          </a:p>
        </p:txBody>
      </p:sp>
      <p:pic>
        <p:nvPicPr>
          <p:cNvPr id="16" name="Picture 1" descr="WSON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35" y="3359360"/>
            <a:ext cx="1972906" cy="1139024"/>
          </a:xfrm>
          <a:prstGeom prst="rect">
            <a:avLst/>
          </a:prstGeom>
        </p:spPr>
      </p:pic>
      <p:sp>
        <p:nvSpPr>
          <p:cNvPr id="17" name="TextBox 2"/>
          <p:cNvSpPr txBox="1"/>
          <p:nvPr/>
        </p:nvSpPr>
        <p:spPr>
          <a:xfrm>
            <a:off x="12909767" y="42011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58" name="TextBox 53"/>
          <p:cNvSpPr txBox="1"/>
          <p:nvPr/>
        </p:nvSpPr>
        <p:spPr>
          <a:xfrm>
            <a:off x="1149619" y="5983603"/>
            <a:ext cx="2036091" cy="2795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digitalworkspace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itle 4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Workspace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F1505776-8CD1-4AA2-8313-AA8940A6C0DD}"/>
              </a:ext>
            </a:extLst>
          </p:cNvPr>
          <p:cNvGrpSpPr/>
          <p:nvPr/>
        </p:nvGrpSpPr>
        <p:grpSpPr>
          <a:xfrm>
            <a:off x="7555873" y="2538319"/>
            <a:ext cx="2154154" cy="369332"/>
            <a:chOff x="7555873" y="2538319"/>
            <a:chExt cx="2154154" cy="369332"/>
          </a:xfrm>
        </p:grpSpPr>
        <p:grpSp>
          <p:nvGrpSpPr>
            <p:cNvPr id="59" name="Group 50">
              <a:extLst>
                <a:ext uri="{FF2B5EF4-FFF2-40B4-BE49-F238E27FC236}">
                  <a16:creationId xmlns:a16="http://schemas.microsoft.com/office/drawing/2014/main" id="{FB95D5DB-C32A-4B97-AED0-CF0E8AFB121D}"/>
                </a:ext>
              </a:extLst>
            </p:cNvPr>
            <p:cNvGrpSpPr/>
            <p:nvPr/>
          </p:nvGrpSpPr>
          <p:grpSpPr>
            <a:xfrm>
              <a:off x="7555873" y="2552326"/>
              <a:ext cx="306882" cy="304800"/>
              <a:chOff x="1763085" y="3614757"/>
              <a:chExt cx="306882" cy="304800"/>
            </a:xfrm>
          </p:grpSpPr>
          <p:sp>
            <p:nvSpPr>
              <p:cNvPr id="62" name="Circle">
                <a:extLst>
                  <a:ext uri="{FF2B5EF4-FFF2-40B4-BE49-F238E27FC236}">
                    <a16:creationId xmlns:a16="http://schemas.microsoft.com/office/drawing/2014/main" id="{AA98766B-7B28-4013-9BFE-E96AFB018F83}"/>
                  </a:ext>
                </a:extLst>
              </p:cNvPr>
              <p:cNvSpPr/>
              <p:nvPr/>
            </p:nvSpPr>
            <p:spPr>
              <a:xfrm>
                <a:off x="1763085" y="3614757"/>
                <a:ext cx="306882" cy="304800"/>
              </a:xfrm>
              <a:prstGeom prst="round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Freeform 83">
                <a:extLst>
                  <a:ext uri="{FF2B5EF4-FFF2-40B4-BE49-F238E27FC236}">
                    <a16:creationId xmlns:a16="http://schemas.microsoft.com/office/drawing/2014/main" id="{A949F6BC-53DD-42E7-8344-55923A6F28B5}"/>
                  </a:ext>
                </a:extLst>
              </p:cNvPr>
              <p:cNvSpPr/>
              <p:nvPr/>
            </p:nvSpPr>
            <p:spPr>
              <a:xfrm>
                <a:off x="1827212" y="3680760"/>
                <a:ext cx="178628" cy="144332"/>
              </a:xfrm>
              <a:custGeom>
                <a:avLst/>
                <a:gdLst>
                  <a:gd name="connsiteX0" fmla="*/ 0 w 630621"/>
                  <a:gd name="connsiteY0" fmla="*/ 315310 h 504497"/>
                  <a:gd name="connsiteX1" fmla="*/ 262759 w 630621"/>
                  <a:gd name="connsiteY1" fmla="*/ 504497 h 504497"/>
                  <a:gd name="connsiteX2" fmla="*/ 620111 w 630621"/>
                  <a:gd name="connsiteY2" fmla="*/ 0 h 504497"/>
                  <a:gd name="connsiteX3" fmla="*/ 630621 w 630621"/>
                  <a:gd name="connsiteY3" fmla="*/ 0 h 504497"/>
                  <a:gd name="connsiteX0" fmla="*/ 0 w 620135"/>
                  <a:gd name="connsiteY0" fmla="*/ 315310 h 512956"/>
                  <a:gd name="connsiteX1" fmla="*/ 262759 w 620135"/>
                  <a:gd name="connsiteY1" fmla="*/ 504497 h 512956"/>
                  <a:gd name="connsiteX2" fmla="*/ 620111 w 620135"/>
                  <a:gd name="connsiteY2" fmla="*/ 0 h 512956"/>
                  <a:gd name="connsiteX3" fmla="*/ 257055 w 620135"/>
                  <a:gd name="connsiteY3" fmla="*/ 512956 h 512956"/>
                  <a:gd name="connsiteX0" fmla="*/ 0 w 620136"/>
                  <a:gd name="connsiteY0" fmla="*/ 315310 h 507381"/>
                  <a:gd name="connsiteX1" fmla="*/ 262759 w 620136"/>
                  <a:gd name="connsiteY1" fmla="*/ 504497 h 507381"/>
                  <a:gd name="connsiteX2" fmla="*/ 620111 w 620136"/>
                  <a:gd name="connsiteY2" fmla="*/ 0 h 507381"/>
                  <a:gd name="connsiteX3" fmla="*/ 273782 w 620136"/>
                  <a:gd name="connsiteY3" fmla="*/ 507381 h 507381"/>
                  <a:gd name="connsiteX0" fmla="*/ 0 w 620136"/>
                  <a:gd name="connsiteY0" fmla="*/ 315310 h 504497"/>
                  <a:gd name="connsiteX1" fmla="*/ 262759 w 620136"/>
                  <a:gd name="connsiteY1" fmla="*/ 504497 h 504497"/>
                  <a:gd name="connsiteX2" fmla="*/ 620111 w 620136"/>
                  <a:gd name="connsiteY2" fmla="*/ 0 h 504497"/>
                  <a:gd name="connsiteX3" fmla="*/ 273782 w 620136"/>
                  <a:gd name="connsiteY3" fmla="*/ 499017 h 504497"/>
                  <a:gd name="connsiteX0" fmla="*/ 0 w 620136"/>
                  <a:gd name="connsiteY0" fmla="*/ 315310 h 504497"/>
                  <a:gd name="connsiteX1" fmla="*/ 262759 w 620136"/>
                  <a:gd name="connsiteY1" fmla="*/ 504497 h 504497"/>
                  <a:gd name="connsiteX2" fmla="*/ 620111 w 620136"/>
                  <a:gd name="connsiteY2" fmla="*/ 0 h 504497"/>
                  <a:gd name="connsiteX3" fmla="*/ 265418 w 620136"/>
                  <a:gd name="connsiteY3" fmla="*/ 499017 h 50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0136" h="504497">
                    <a:moveTo>
                      <a:pt x="0" y="315310"/>
                    </a:moveTo>
                    <a:lnTo>
                      <a:pt x="262759" y="504497"/>
                    </a:lnTo>
                    <a:lnTo>
                      <a:pt x="620111" y="0"/>
                    </a:lnTo>
                    <a:cubicBezTo>
                      <a:pt x="623614" y="0"/>
                      <a:pt x="261915" y="499017"/>
                      <a:pt x="265418" y="499017"/>
                    </a:cubicBezTo>
                  </a:path>
                </a:pathLst>
              </a:custGeom>
              <a:noFill/>
              <a:ln w="57150" cap="rnd">
                <a:solidFill>
                  <a:srgbClr val="6DB33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65" name="Rectangle 4">
              <a:extLst>
                <a:ext uri="{FF2B5EF4-FFF2-40B4-BE49-F238E27FC236}">
                  <a16:creationId xmlns:a16="http://schemas.microsoft.com/office/drawing/2014/main" id="{61B25CDF-606E-4E88-8860-E198A81016F2}"/>
                </a:ext>
              </a:extLst>
            </p:cNvPr>
            <p:cNvSpPr/>
            <p:nvPr/>
          </p:nvSpPr>
          <p:spPr>
            <a:xfrm>
              <a:off x="7871061" y="2538319"/>
              <a:ext cx="18389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správa zařízení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4068157-0009-4293-9005-8399DFBEB107}"/>
              </a:ext>
            </a:extLst>
          </p:cNvPr>
          <p:cNvGrpSpPr/>
          <p:nvPr/>
        </p:nvGrpSpPr>
        <p:grpSpPr>
          <a:xfrm>
            <a:off x="7555873" y="2996811"/>
            <a:ext cx="3991731" cy="369332"/>
            <a:chOff x="7555873" y="2996811"/>
            <a:chExt cx="3991731" cy="369332"/>
          </a:xfrm>
        </p:grpSpPr>
        <p:sp>
          <p:nvSpPr>
            <p:cNvPr id="66" name="Rectangle 5">
              <a:extLst>
                <a:ext uri="{FF2B5EF4-FFF2-40B4-BE49-F238E27FC236}">
                  <a16:creationId xmlns:a16="http://schemas.microsoft.com/office/drawing/2014/main" id="{7A1BBFC5-868A-4E2F-A4F5-6E3B94D1A883}"/>
                </a:ext>
              </a:extLst>
            </p:cNvPr>
            <p:cNvSpPr/>
            <p:nvPr/>
          </p:nvSpPr>
          <p:spPr>
            <a:xfrm>
              <a:off x="7900451" y="2996811"/>
              <a:ext cx="3647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aplikace bezpečnostních politik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2" name="Group 51">
              <a:extLst>
                <a:ext uri="{FF2B5EF4-FFF2-40B4-BE49-F238E27FC236}">
                  <a16:creationId xmlns:a16="http://schemas.microsoft.com/office/drawing/2014/main" id="{5CCAE186-B3F3-469F-9832-A89192EA56EE}"/>
                </a:ext>
              </a:extLst>
            </p:cNvPr>
            <p:cNvGrpSpPr/>
            <p:nvPr/>
          </p:nvGrpSpPr>
          <p:grpSpPr>
            <a:xfrm>
              <a:off x="7555873" y="3009526"/>
              <a:ext cx="306882" cy="304800"/>
              <a:chOff x="1763085" y="4071957"/>
              <a:chExt cx="306882" cy="304800"/>
            </a:xfrm>
          </p:grpSpPr>
          <p:sp>
            <p:nvSpPr>
              <p:cNvPr id="73" name="Circle">
                <a:extLst>
                  <a:ext uri="{FF2B5EF4-FFF2-40B4-BE49-F238E27FC236}">
                    <a16:creationId xmlns:a16="http://schemas.microsoft.com/office/drawing/2014/main" id="{37E18BF3-6C0A-443B-881E-A4C4B835C646}"/>
                  </a:ext>
                </a:extLst>
              </p:cNvPr>
              <p:cNvSpPr/>
              <p:nvPr/>
            </p:nvSpPr>
            <p:spPr>
              <a:xfrm>
                <a:off x="1763085" y="4071957"/>
                <a:ext cx="306882" cy="304800"/>
              </a:xfrm>
              <a:prstGeom prst="round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Freeform 98">
                <a:extLst>
                  <a:ext uri="{FF2B5EF4-FFF2-40B4-BE49-F238E27FC236}">
                    <a16:creationId xmlns:a16="http://schemas.microsoft.com/office/drawing/2014/main" id="{CAF0C9DC-0A6A-4125-B53F-145242E9B9C1}"/>
                  </a:ext>
                </a:extLst>
              </p:cNvPr>
              <p:cNvSpPr/>
              <p:nvPr/>
            </p:nvSpPr>
            <p:spPr>
              <a:xfrm>
                <a:off x="1827212" y="4137960"/>
                <a:ext cx="178628" cy="144332"/>
              </a:xfrm>
              <a:custGeom>
                <a:avLst/>
                <a:gdLst>
                  <a:gd name="connsiteX0" fmla="*/ 0 w 630621"/>
                  <a:gd name="connsiteY0" fmla="*/ 315310 h 504497"/>
                  <a:gd name="connsiteX1" fmla="*/ 262759 w 630621"/>
                  <a:gd name="connsiteY1" fmla="*/ 504497 h 504497"/>
                  <a:gd name="connsiteX2" fmla="*/ 620111 w 630621"/>
                  <a:gd name="connsiteY2" fmla="*/ 0 h 504497"/>
                  <a:gd name="connsiteX3" fmla="*/ 630621 w 630621"/>
                  <a:gd name="connsiteY3" fmla="*/ 0 h 504497"/>
                  <a:gd name="connsiteX0" fmla="*/ 0 w 620135"/>
                  <a:gd name="connsiteY0" fmla="*/ 315310 h 512956"/>
                  <a:gd name="connsiteX1" fmla="*/ 262759 w 620135"/>
                  <a:gd name="connsiteY1" fmla="*/ 504497 h 512956"/>
                  <a:gd name="connsiteX2" fmla="*/ 620111 w 620135"/>
                  <a:gd name="connsiteY2" fmla="*/ 0 h 512956"/>
                  <a:gd name="connsiteX3" fmla="*/ 257055 w 620135"/>
                  <a:gd name="connsiteY3" fmla="*/ 512956 h 512956"/>
                  <a:gd name="connsiteX0" fmla="*/ 0 w 620136"/>
                  <a:gd name="connsiteY0" fmla="*/ 315310 h 507381"/>
                  <a:gd name="connsiteX1" fmla="*/ 262759 w 620136"/>
                  <a:gd name="connsiteY1" fmla="*/ 504497 h 507381"/>
                  <a:gd name="connsiteX2" fmla="*/ 620111 w 620136"/>
                  <a:gd name="connsiteY2" fmla="*/ 0 h 507381"/>
                  <a:gd name="connsiteX3" fmla="*/ 273782 w 620136"/>
                  <a:gd name="connsiteY3" fmla="*/ 507381 h 507381"/>
                  <a:gd name="connsiteX0" fmla="*/ 0 w 620136"/>
                  <a:gd name="connsiteY0" fmla="*/ 315310 h 504497"/>
                  <a:gd name="connsiteX1" fmla="*/ 262759 w 620136"/>
                  <a:gd name="connsiteY1" fmla="*/ 504497 h 504497"/>
                  <a:gd name="connsiteX2" fmla="*/ 620111 w 620136"/>
                  <a:gd name="connsiteY2" fmla="*/ 0 h 504497"/>
                  <a:gd name="connsiteX3" fmla="*/ 273782 w 620136"/>
                  <a:gd name="connsiteY3" fmla="*/ 499017 h 504497"/>
                  <a:gd name="connsiteX0" fmla="*/ 0 w 620136"/>
                  <a:gd name="connsiteY0" fmla="*/ 315310 h 504497"/>
                  <a:gd name="connsiteX1" fmla="*/ 262759 w 620136"/>
                  <a:gd name="connsiteY1" fmla="*/ 504497 h 504497"/>
                  <a:gd name="connsiteX2" fmla="*/ 620111 w 620136"/>
                  <a:gd name="connsiteY2" fmla="*/ 0 h 504497"/>
                  <a:gd name="connsiteX3" fmla="*/ 265418 w 620136"/>
                  <a:gd name="connsiteY3" fmla="*/ 499017 h 50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0136" h="504497">
                    <a:moveTo>
                      <a:pt x="0" y="315310"/>
                    </a:moveTo>
                    <a:lnTo>
                      <a:pt x="262759" y="504497"/>
                    </a:lnTo>
                    <a:lnTo>
                      <a:pt x="620111" y="0"/>
                    </a:lnTo>
                    <a:cubicBezTo>
                      <a:pt x="623614" y="0"/>
                      <a:pt x="261915" y="499017"/>
                      <a:pt x="265418" y="499017"/>
                    </a:cubicBezTo>
                  </a:path>
                </a:pathLst>
              </a:custGeom>
              <a:noFill/>
              <a:ln w="57150" cap="rnd">
                <a:solidFill>
                  <a:srgbClr val="6DB33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A68B9AE-95BC-4015-BA10-F98E372984F9}"/>
              </a:ext>
            </a:extLst>
          </p:cNvPr>
          <p:cNvGrpSpPr/>
          <p:nvPr/>
        </p:nvGrpSpPr>
        <p:grpSpPr>
          <a:xfrm>
            <a:off x="7555873" y="3441538"/>
            <a:ext cx="2453354" cy="369332"/>
            <a:chOff x="7555873" y="3441538"/>
            <a:chExt cx="2453354" cy="369332"/>
          </a:xfrm>
        </p:grpSpPr>
        <p:sp>
          <p:nvSpPr>
            <p:cNvPr id="67" name="Rectangle 11">
              <a:extLst>
                <a:ext uri="{FF2B5EF4-FFF2-40B4-BE49-F238E27FC236}">
                  <a16:creationId xmlns:a16="http://schemas.microsoft.com/office/drawing/2014/main" id="{BBD3FD65-C2C0-4F2C-9E0C-7641BE860672}"/>
                </a:ext>
              </a:extLst>
            </p:cNvPr>
            <p:cNvSpPr/>
            <p:nvPr/>
          </p:nvSpPr>
          <p:spPr>
            <a:xfrm>
              <a:off x="7926606" y="3441538"/>
              <a:ext cx="20826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instalace aplikací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5" name="Group 52">
              <a:extLst>
                <a:ext uri="{FF2B5EF4-FFF2-40B4-BE49-F238E27FC236}">
                  <a16:creationId xmlns:a16="http://schemas.microsoft.com/office/drawing/2014/main" id="{52A423A4-155F-4A80-86C4-2D2CDEBC757D}"/>
                </a:ext>
              </a:extLst>
            </p:cNvPr>
            <p:cNvGrpSpPr/>
            <p:nvPr/>
          </p:nvGrpSpPr>
          <p:grpSpPr>
            <a:xfrm>
              <a:off x="7555873" y="3466726"/>
              <a:ext cx="306882" cy="304800"/>
              <a:chOff x="1763085" y="4529157"/>
              <a:chExt cx="306882" cy="304800"/>
            </a:xfrm>
          </p:grpSpPr>
          <p:sp>
            <p:nvSpPr>
              <p:cNvPr id="76" name="Circle">
                <a:extLst>
                  <a:ext uri="{FF2B5EF4-FFF2-40B4-BE49-F238E27FC236}">
                    <a16:creationId xmlns:a16="http://schemas.microsoft.com/office/drawing/2014/main" id="{5FB4BCD2-F443-49B2-B1B5-57CFC0CB79B6}"/>
                  </a:ext>
                </a:extLst>
              </p:cNvPr>
              <p:cNvSpPr/>
              <p:nvPr/>
            </p:nvSpPr>
            <p:spPr>
              <a:xfrm>
                <a:off x="1763085" y="4529157"/>
                <a:ext cx="306882" cy="304800"/>
              </a:xfrm>
              <a:prstGeom prst="round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Freeform 100">
                <a:extLst>
                  <a:ext uri="{FF2B5EF4-FFF2-40B4-BE49-F238E27FC236}">
                    <a16:creationId xmlns:a16="http://schemas.microsoft.com/office/drawing/2014/main" id="{82684E49-D313-42AE-A4D4-59A18D1F9C07}"/>
                  </a:ext>
                </a:extLst>
              </p:cNvPr>
              <p:cNvSpPr/>
              <p:nvPr/>
            </p:nvSpPr>
            <p:spPr>
              <a:xfrm>
                <a:off x="1827212" y="4595160"/>
                <a:ext cx="178628" cy="144332"/>
              </a:xfrm>
              <a:custGeom>
                <a:avLst/>
                <a:gdLst>
                  <a:gd name="connsiteX0" fmla="*/ 0 w 630621"/>
                  <a:gd name="connsiteY0" fmla="*/ 315310 h 504497"/>
                  <a:gd name="connsiteX1" fmla="*/ 262759 w 630621"/>
                  <a:gd name="connsiteY1" fmla="*/ 504497 h 504497"/>
                  <a:gd name="connsiteX2" fmla="*/ 620111 w 630621"/>
                  <a:gd name="connsiteY2" fmla="*/ 0 h 504497"/>
                  <a:gd name="connsiteX3" fmla="*/ 630621 w 630621"/>
                  <a:gd name="connsiteY3" fmla="*/ 0 h 504497"/>
                  <a:gd name="connsiteX0" fmla="*/ 0 w 620135"/>
                  <a:gd name="connsiteY0" fmla="*/ 315310 h 512956"/>
                  <a:gd name="connsiteX1" fmla="*/ 262759 w 620135"/>
                  <a:gd name="connsiteY1" fmla="*/ 504497 h 512956"/>
                  <a:gd name="connsiteX2" fmla="*/ 620111 w 620135"/>
                  <a:gd name="connsiteY2" fmla="*/ 0 h 512956"/>
                  <a:gd name="connsiteX3" fmla="*/ 257055 w 620135"/>
                  <a:gd name="connsiteY3" fmla="*/ 512956 h 512956"/>
                  <a:gd name="connsiteX0" fmla="*/ 0 w 620136"/>
                  <a:gd name="connsiteY0" fmla="*/ 315310 h 507381"/>
                  <a:gd name="connsiteX1" fmla="*/ 262759 w 620136"/>
                  <a:gd name="connsiteY1" fmla="*/ 504497 h 507381"/>
                  <a:gd name="connsiteX2" fmla="*/ 620111 w 620136"/>
                  <a:gd name="connsiteY2" fmla="*/ 0 h 507381"/>
                  <a:gd name="connsiteX3" fmla="*/ 273782 w 620136"/>
                  <a:gd name="connsiteY3" fmla="*/ 507381 h 507381"/>
                  <a:gd name="connsiteX0" fmla="*/ 0 w 620136"/>
                  <a:gd name="connsiteY0" fmla="*/ 315310 h 504497"/>
                  <a:gd name="connsiteX1" fmla="*/ 262759 w 620136"/>
                  <a:gd name="connsiteY1" fmla="*/ 504497 h 504497"/>
                  <a:gd name="connsiteX2" fmla="*/ 620111 w 620136"/>
                  <a:gd name="connsiteY2" fmla="*/ 0 h 504497"/>
                  <a:gd name="connsiteX3" fmla="*/ 273782 w 620136"/>
                  <a:gd name="connsiteY3" fmla="*/ 499017 h 504497"/>
                  <a:gd name="connsiteX0" fmla="*/ 0 w 620136"/>
                  <a:gd name="connsiteY0" fmla="*/ 315310 h 504497"/>
                  <a:gd name="connsiteX1" fmla="*/ 262759 w 620136"/>
                  <a:gd name="connsiteY1" fmla="*/ 504497 h 504497"/>
                  <a:gd name="connsiteX2" fmla="*/ 620111 w 620136"/>
                  <a:gd name="connsiteY2" fmla="*/ 0 h 504497"/>
                  <a:gd name="connsiteX3" fmla="*/ 265418 w 620136"/>
                  <a:gd name="connsiteY3" fmla="*/ 499017 h 50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0136" h="504497">
                    <a:moveTo>
                      <a:pt x="0" y="315310"/>
                    </a:moveTo>
                    <a:lnTo>
                      <a:pt x="262759" y="504497"/>
                    </a:lnTo>
                    <a:lnTo>
                      <a:pt x="620111" y="0"/>
                    </a:lnTo>
                    <a:cubicBezTo>
                      <a:pt x="623614" y="0"/>
                      <a:pt x="261915" y="499017"/>
                      <a:pt x="265418" y="499017"/>
                    </a:cubicBezTo>
                  </a:path>
                </a:pathLst>
              </a:custGeom>
              <a:noFill/>
              <a:ln w="57150" cap="rnd">
                <a:solidFill>
                  <a:srgbClr val="6DB33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8FD40B0-112D-4626-B25B-ACBF71B65B52}"/>
              </a:ext>
            </a:extLst>
          </p:cNvPr>
          <p:cNvGrpSpPr/>
          <p:nvPr/>
        </p:nvGrpSpPr>
        <p:grpSpPr>
          <a:xfrm>
            <a:off x="7555873" y="3883387"/>
            <a:ext cx="1530025" cy="369332"/>
            <a:chOff x="7555873" y="3883387"/>
            <a:chExt cx="1530025" cy="369332"/>
          </a:xfrm>
        </p:grpSpPr>
        <p:sp>
          <p:nvSpPr>
            <p:cNvPr id="69" name="Rectangle 13">
              <a:extLst>
                <a:ext uri="{FF2B5EF4-FFF2-40B4-BE49-F238E27FC236}">
                  <a16:creationId xmlns:a16="http://schemas.microsoft.com/office/drawing/2014/main" id="{D1F7D165-5A76-4D9A-B2A8-BBA5C70AE75E}"/>
                </a:ext>
              </a:extLst>
            </p:cNvPr>
            <p:cNvSpPr/>
            <p:nvPr/>
          </p:nvSpPr>
          <p:spPr>
            <a:xfrm>
              <a:off x="7926606" y="3883387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SSO/IDM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8" name="Group 53">
              <a:extLst>
                <a:ext uri="{FF2B5EF4-FFF2-40B4-BE49-F238E27FC236}">
                  <a16:creationId xmlns:a16="http://schemas.microsoft.com/office/drawing/2014/main" id="{D3DC6AE2-A8E3-486F-B6B6-C74E5C5BE807}"/>
                </a:ext>
              </a:extLst>
            </p:cNvPr>
            <p:cNvGrpSpPr/>
            <p:nvPr/>
          </p:nvGrpSpPr>
          <p:grpSpPr>
            <a:xfrm>
              <a:off x="7555873" y="3923926"/>
              <a:ext cx="306882" cy="304800"/>
              <a:chOff x="1763085" y="4986357"/>
              <a:chExt cx="306882" cy="304800"/>
            </a:xfrm>
          </p:grpSpPr>
          <p:sp>
            <p:nvSpPr>
              <p:cNvPr id="79" name="Circle">
                <a:extLst>
                  <a:ext uri="{FF2B5EF4-FFF2-40B4-BE49-F238E27FC236}">
                    <a16:creationId xmlns:a16="http://schemas.microsoft.com/office/drawing/2014/main" id="{6A0188D5-4D4C-44BC-9E57-E27AD0E9606E}"/>
                  </a:ext>
                </a:extLst>
              </p:cNvPr>
              <p:cNvSpPr/>
              <p:nvPr/>
            </p:nvSpPr>
            <p:spPr>
              <a:xfrm>
                <a:off x="1763085" y="4986357"/>
                <a:ext cx="306882" cy="304800"/>
              </a:xfrm>
              <a:prstGeom prst="round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Freeform 103">
                <a:extLst>
                  <a:ext uri="{FF2B5EF4-FFF2-40B4-BE49-F238E27FC236}">
                    <a16:creationId xmlns:a16="http://schemas.microsoft.com/office/drawing/2014/main" id="{5C0B4A8D-5591-4FCB-BCD3-8D45DA603D79}"/>
                  </a:ext>
                </a:extLst>
              </p:cNvPr>
              <p:cNvSpPr/>
              <p:nvPr/>
            </p:nvSpPr>
            <p:spPr>
              <a:xfrm>
                <a:off x="1827212" y="5052360"/>
                <a:ext cx="178628" cy="144332"/>
              </a:xfrm>
              <a:custGeom>
                <a:avLst/>
                <a:gdLst>
                  <a:gd name="connsiteX0" fmla="*/ 0 w 630621"/>
                  <a:gd name="connsiteY0" fmla="*/ 315310 h 504497"/>
                  <a:gd name="connsiteX1" fmla="*/ 262759 w 630621"/>
                  <a:gd name="connsiteY1" fmla="*/ 504497 h 504497"/>
                  <a:gd name="connsiteX2" fmla="*/ 620111 w 630621"/>
                  <a:gd name="connsiteY2" fmla="*/ 0 h 504497"/>
                  <a:gd name="connsiteX3" fmla="*/ 630621 w 630621"/>
                  <a:gd name="connsiteY3" fmla="*/ 0 h 504497"/>
                  <a:gd name="connsiteX0" fmla="*/ 0 w 620135"/>
                  <a:gd name="connsiteY0" fmla="*/ 315310 h 512956"/>
                  <a:gd name="connsiteX1" fmla="*/ 262759 w 620135"/>
                  <a:gd name="connsiteY1" fmla="*/ 504497 h 512956"/>
                  <a:gd name="connsiteX2" fmla="*/ 620111 w 620135"/>
                  <a:gd name="connsiteY2" fmla="*/ 0 h 512956"/>
                  <a:gd name="connsiteX3" fmla="*/ 257055 w 620135"/>
                  <a:gd name="connsiteY3" fmla="*/ 512956 h 512956"/>
                  <a:gd name="connsiteX0" fmla="*/ 0 w 620136"/>
                  <a:gd name="connsiteY0" fmla="*/ 315310 h 507381"/>
                  <a:gd name="connsiteX1" fmla="*/ 262759 w 620136"/>
                  <a:gd name="connsiteY1" fmla="*/ 504497 h 507381"/>
                  <a:gd name="connsiteX2" fmla="*/ 620111 w 620136"/>
                  <a:gd name="connsiteY2" fmla="*/ 0 h 507381"/>
                  <a:gd name="connsiteX3" fmla="*/ 273782 w 620136"/>
                  <a:gd name="connsiteY3" fmla="*/ 507381 h 507381"/>
                  <a:gd name="connsiteX0" fmla="*/ 0 w 620136"/>
                  <a:gd name="connsiteY0" fmla="*/ 315310 h 504497"/>
                  <a:gd name="connsiteX1" fmla="*/ 262759 w 620136"/>
                  <a:gd name="connsiteY1" fmla="*/ 504497 h 504497"/>
                  <a:gd name="connsiteX2" fmla="*/ 620111 w 620136"/>
                  <a:gd name="connsiteY2" fmla="*/ 0 h 504497"/>
                  <a:gd name="connsiteX3" fmla="*/ 273782 w 620136"/>
                  <a:gd name="connsiteY3" fmla="*/ 499017 h 504497"/>
                  <a:gd name="connsiteX0" fmla="*/ 0 w 620136"/>
                  <a:gd name="connsiteY0" fmla="*/ 315310 h 504497"/>
                  <a:gd name="connsiteX1" fmla="*/ 262759 w 620136"/>
                  <a:gd name="connsiteY1" fmla="*/ 504497 h 504497"/>
                  <a:gd name="connsiteX2" fmla="*/ 620111 w 620136"/>
                  <a:gd name="connsiteY2" fmla="*/ 0 h 504497"/>
                  <a:gd name="connsiteX3" fmla="*/ 265418 w 620136"/>
                  <a:gd name="connsiteY3" fmla="*/ 499017 h 50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0136" h="504497">
                    <a:moveTo>
                      <a:pt x="0" y="315310"/>
                    </a:moveTo>
                    <a:lnTo>
                      <a:pt x="262759" y="504497"/>
                    </a:lnTo>
                    <a:lnTo>
                      <a:pt x="620111" y="0"/>
                    </a:lnTo>
                    <a:cubicBezTo>
                      <a:pt x="623614" y="0"/>
                      <a:pt x="261915" y="499017"/>
                      <a:pt x="265418" y="499017"/>
                    </a:cubicBezTo>
                  </a:path>
                </a:pathLst>
              </a:custGeom>
              <a:noFill/>
              <a:ln w="57150" cap="rnd">
                <a:solidFill>
                  <a:srgbClr val="6DB33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68496A4A-B304-4B0B-A5EE-EEA841D0663B}"/>
              </a:ext>
            </a:extLst>
          </p:cNvPr>
          <p:cNvGrpSpPr/>
          <p:nvPr/>
        </p:nvGrpSpPr>
        <p:grpSpPr>
          <a:xfrm>
            <a:off x="7555873" y="4331945"/>
            <a:ext cx="3971021" cy="369332"/>
            <a:chOff x="7555873" y="4331945"/>
            <a:chExt cx="3971021" cy="369332"/>
          </a:xfrm>
        </p:grpSpPr>
        <p:sp>
          <p:nvSpPr>
            <p:cNvPr id="70" name="Rectangle 14">
              <a:extLst>
                <a:ext uri="{FF2B5EF4-FFF2-40B4-BE49-F238E27FC236}">
                  <a16:creationId xmlns:a16="http://schemas.microsoft.com/office/drawing/2014/main" id="{78ACB235-7585-4D3B-8ACB-3760F8E5A7F3}"/>
                </a:ext>
              </a:extLst>
            </p:cNvPr>
            <p:cNvSpPr/>
            <p:nvPr/>
          </p:nvSpPr>
          <p:spPr>
            <a:xfrm>
              <a:off x="7918214" y="4331945"/>
              <a:ext cx="36086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transparentní VPN pro aplikace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1" name="Group 69">
              <a:extLst>
                <a:ext uri="{FF2B5EF4-FFF2-40B4-BE49-F238E27FC236}">
                  <a16:creationId xmlns:a16="http://schemas.microsoft.com/office/drawing/2014/main" id="{5A58D16E-8524-40AD-B069-0D1F34E95501}"/>
                </a:ext>
              </a:extLst>
            </p:cNvPr>
            <p:cNvGrpSpPr/>
            <p:nvPr/>
          </p:nvGrpSpPr>
          <p:grpSpPr>
            <a:xfrm>
              <a:off x="7555873" y="4381126"/>
              <a:ext cx="306882" cy="304800"/>
              <a:chOff x="1763085" y="5443557"/>
              <a:chExt cx="306882" cy="304800"/>
            </a:xfrm>
          </p:grpSpPr>
          <p:sp>
            <p:nvSpPr>
              <p:cNvPr id="82" name="Circle">
                <a:extLst>
                  <a:ext uri="{FF2B5EF4-FFF2-40B4-BE49-F238E27FC236}">
                    <a16:creationId xmlns:a16="http://schemas.microsoft.com/office/drawing/2014/main" id="{589DBB35-9894-43FA-A2C1-36663FF9640F}"/>
                  </a:ext>
                </a:extLst>
              </p:cNvPr>
              <p:cNvSpPr/>
              <p:nvPr/>
            </p:nvSpPr>
            <p:spPr>
              <a:xfrm>
                <a:off x="1763085" y="5443557"/>
                <a:ext cx="306882" cy="304800"/>
              </a:xfrm>
              <a:prstGeom prst="round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Freeform 105">
                <a:extLst>
                  <a:ext uri="{FF2B5EF4-FFF2-40B4-BE49-F238E27FC236}">
                    <a16:creationId xmlns:a16="http://schemas.microsoft.com/office/drawing/2014/main" id="{2E347338-CC70-4896-BD8D-6A4501BFDDA1}"/>
                  </a:ext>
                </a:extLst>
              </p:cNvPr>
              <p:cNvSpPr/>
              <p:nvPr/>
            </p:nvSpPr>
            <p:spPr>
              <a:xfrm>
                <a:off x="1827212" y="5509560"/>
                <a:ext cx="178628" cy="144332"/>
              </a:xfrm>
              <a:custGeom>
                <a:avLst/>
                <a:gdLst>
                  <a:gd name="connsiteX0" fmla="*/ 0 w 630621"/>
                  <a:gd name="connsiteY0" fmla="*/ 315310 h 504497"/>
                  <a:gd name="connsiteX1" fmla="*/ 262759 w 630621"/>
                  <a:gd name="connsiteY1" fmla="*/ 504497 h 504497"/>
                  <a:gd name="connsiteX2" fmla="*/ 620111 w 630621"/>
                  <a:gd name="connsiteY2" fmla="*/ 0 h 504497"/>
                  <a:gd name="connsiteX3" fmla="*/ 630621 w 630621"/>
                  <a:gd name="connsiteY3" fmla="*/ 0 h 504497"/>
                  <a:gd name="connsiteX0" fmla="*/ 0 w 620135"/>
                  <a:gd name="connsiteY0" fmla="*/ 315310 h 512956"/>
                  <a:gd name="connsiteX1" fmla="*/ 262759 w 620135"/>
                  <a:gd name="connsiteY1" fmla="*/ 504497 h 512956"/>
                  <a:gd name="connsiteX2" fmla="*/ 620111 w 620135"/>
                  <a:gd name="connsiteY2" fmla="*/ 0 h 512956"/>
                  <a:gd name="connsiteX3" fmla="*/ 257055 w 620135"/>
                  <a:gd name="connsiteY3" fmla="*/ 512956 h 512956"/>
                  <a:gd name="connsiteX0" fmla="*/ 0 w 620136"/>
                  <a:gd name="connsiteY0" fmla="*/ 315310 h 507381"/>
                  <a:gd name="connsiteX1" fmla="*/ 262759 w 620136"/>
                  <a:gd name="connsiteY1" fmla="*/ 504497 h 507381"/>
                  <a:gd name="connsiteX2" fmla="*/ 620111 w 620136"/>
                  <a:gd name="connsiteY2" fmla="*/ 0 h 507381"/>
                  <a:gd name="connsiteX3" fmla="*/ 273782 w 620136"/>
                  <a:gd name="connsiteY3" fmla="*/ 507381 h 507381"/>
                  <a:gd name="connsiteX0" fmla="*/ 0 w 620136"/>
                  <a:gd name="connsiteY0" fmla="*/ 315310 h 504497"/>
                  <a:gd name="connsiteX1" fmla="*/ 262759 w 620136"/>
                  <a:gd name="connsiteY1" fmla="*/ 504497 h 504497"/>
                  <a:gd name="connsiteX2" fmla="*/ 620111 w 620136"/>
                  <a:gd name="connsiteY2" fmla="*/ 0 h 504497"/>
                  <a:gd name="connsiteX3" fmla="*/ 273782 w 620136"/>
                  <a:gd name="connsiteY3" fmla="*/ 499017 h 504497"/>
                  <a:gd name="connsiteX0" fmla="*/ 0 w 620136"/>
                  <a:gd name="connsiteY0" fmla="*/ 315310 h 504497"/>
                  <a:gd name="connsiteX1" fmla="*/ 262759 w 620136"/>
                  <a:gd name="connsiteY1" fmla="*/ 504497 h 504497"/>
                  <a:gd name="connsiteX2" fmla="*/ 620111 w 620136"/>
                  <a:gd name="connsiteY2" fmla="*/ 0 h 504497"/>
                  <a:gd name="connsiteX3" fmla="*/ 265418 w 620136"/>
                  <a:gd name="connsiteY3" fmla="*/ 499017 h 50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0136" h="504497">
                    <a:moveTo>
                      <a:pt x="0" y="315310"/>
                    </a:moveTo>
                    <a:lnTo>
                      <a:pt x="262759" y="504497"/>
                    </a:lnTo>
                    <a:lnTo>
                      <a:pt x="620111" y="0"/>
                    </a:lnTo>
                    <a:cubicBezTo>
                      <a:pt x="623614" y="0"/>
                      <a:pt x="261915" y="499017"/>
                      <a:pt x="265418" y="499017"/>
                    </a:cubicBezTo>
                  </a:path>
                </a:pathLst>
              </a:custGeom>
              <a:noFill/>
              <a:ln w="57150" cap="rnd">
                <a:solidFill>
                  <a:srgbClr val="6DB33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88" name="Skupina 87">
            <a:extLst>
              <a:ext uri="{FF2B5EF4-FFF2-40B4-BE49-F238E27FC236}">
                <a16:creationId xmlns:a16="http://schemas.microsoft.com/office/drawing/2014/main" id="{69A5CC32-BE76-45A8-A9E4-CEF275D02BEC}"/>
              </a:ext>
            </a:extLst>
          </p:cNvPr>
          <p:cNvGrpSpPr/>
          <p:nvPr/>
        </p:nvGrpSpPr>
        <p:grpSpPr>
          <a:xfrm>
            <a:off x="7555873" y="4773794"/>
            <a:ext cx="3245345" cy="369332"/>
            <a:chOff x="7555873" y="4773794"/>
            <a:chExt cx="3245345" cy="369332"/>
          </a:xfrm>
        </p:grpSpPr>
        <p:sp>
          <p:nvSpPr>
            <p:cNvPr id="71" name="Rectangle 15">
              <a:extLst>
                <a:ext uri="{FF2B5EF4-FFF2-40B4-BE49-F238E27FC236}">
                  <a16:creationId xmlns:a16="http://schemas.microsoft.com/office/drawing/2014/main" id="{D13FC39B-FFA5-49D2-9119-FF32B4DDEAC2}"/>
                </a:ext>
              </a:extLst>
            </p:cNvPr>
            <p:cNvSpPr/>
            <p:nvPr/>
          </p:nvSpPr>
          <p:spPr>
            <a:xfrm>
              <a:off x="7923507" y="4773794"/>
              <a:ext cx="28777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firemní aplikační katalog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4" name="Group 140">
              <a:extLst>
                <a:ext uri="{FF2B5EF4-FFF2-40B4-BE49-F238E27FC236}">
                  <a16:creationId xmlns:a16="http://schemas.microsoft.com/office/drawing/2014/main" id="{09448FA1-5E63-477F-B3B8-77A41E7760AD}"/>
                </a:ext>
              </a:extLst>
            </p:cNvPr>
            <p:cNvGrpSpPr/>
            <p:nvPr/>
          </p:nvGrpSpPr>
          <p:grpSpPr>
            <a:xfrm>
              <a:off x="7555873" y="4838326"/>
              <a:ext cx="306882" cy="304800"/>
              <a:chOff x="1763085" y="5900757"/>
              <a:chExt cx="306882" cy="304800"/>
            </a:xfrm>
          </p:grpSpPr>
          <p:sp>
            <p:nvSpPr>
              <p:cNvPr id="85" name="Circle">
                <a:extLst>
                  <a:ext uri="{FF2B5EF4-FFF2-40B4-BE49-F238E27FC236}">
                    <a16:creationId xmlns:a16="http://schemas.microsoft.com/office/drawing/2014/main" id="{0132D737-7CF8-4C79-8A85-AB9AA69A4133}"/>
                  </a:ext>
                </a:extLst>
              </p:cNvPr>
              <p:cNvSpPr/>
              <p:nvPr/>
            </p:nvSpPr>
            <p:spPr>
              <a:xfrm>
                <a:off x="1763085" y="5900757"/>
                <a:ext cx="306882" cy="304800"/>
              </a:xfrm>
              <a:prstGeom prst="roundRect">
                <a:avLst/>
              </a:prstGeom>
              <a:no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id="{50159ACD-59E8-4346-AB1A-65BB50FC711A}"/>
                  </a:ext>
                </a:extLst>
              </p:cNvPr>
              <p:cNvSpPr/>
              <p:nvPr/>
            </p:nvSpPr>
            <p:spPr>
              <a:xfrm>
                <a:off x="1827212" y="5966760"/>
                <a:ext cx="178628" cy="144332"/>
              </a:xfrm>
              <a:custGeom>
                <a:avLst/>
                <a:gdLst>
                  <a:gd name="connsiteX0" fmla="*/ 0 w 630621"/>
                  <a:gd name="connsiteY0" fmla="*/ 315310 h 504497"/>
                  <a:gd name="connsiteX1" fmla="*/ 262759 w 630621"/>
                  <a:gd name="connsiteY1" fmla="*/ 504497 h 504497"/>
                  <a:gd name="connsiteX2" fmla="*/ 620111 w 630621"/>
                  <a:gd name="connsiteY2" fmla="*/ 0 h 504497"/>
                  <a:gd name="connsiteX3" fmla="*/ 630621 w 630621"/>
                  <a:gd name="connsiteY3" fmla="*/ 0 h 504497"/>
                  <a:gd name="connsiteX0" fmla="*/ 0 w 620135"/>
                  <a:gd name="connsiteY0" fmla="*/ 315310 h 512956"/>
                  <a:gd name="connsiteX1" fmla="*/ 262759 w 620135"/>
                  <a:gd name="connsiteY1" fmla="*/ 504497 h 512956"/>
                  <a:gd name="connsiteX2" fmla="*/ 620111 w 620135"/>
                  <a:gd name="connsiteY2" fmla="*/ 0 h 512956"/>
                  <a:gd name="connsiteX3" fmla="*/ 257055 w 620135"/>
                  <a:gd name="connsiteY3" fmla="*/ 512956 h 512956"/>
                  <a:gd name="connsiteX0" fmla="*/ 0 w 620136"/>
                  <a:gd name="connsiteY0" fmla="*/ 315310 h 507381"/>
                  <a:gd name="connsiteX1" fmla="*/ 262759 w 620136"/>
                  <a:gd name="connsiteY1" fmla="*/ 504497 h 507381"/>
                  <a:gd name="connsiteX2" fmla="*/ 620111 w 620136"/>
                  <a:gd name="connsiteY2" fmla="*/ 0 h 507381"/>
                  <a:gd name="connsiteX3" fmla="*/ 273782 w 620136"/>
                  <a:gd name="connsiteY3" fmla="*/ 507381 h 507381"/>
                  <a:gd name="connsiteX0" fmla="*/ 0 w 620136"/>
                  <a:gd name="connsiteY0" fmla="*/ 315310 h 504497"/>
                  <a:gd name="connsiteX1" fmla="*/ 262759 w 620136"/>
                  <a:gd name="connsiteY1" fmla="*/ 504497 h 504497"/>
                  <a:gd name="connsiteX2" fmla="*/ 620111 w 620136"/>
                  <a:gd name="connsiteY2" fmla="*/ 0 h 504497"/>
                  <a:gd name="connsiteX3" fmla="*/ 273782 w 620136"/>
                  <a:gd name="connsiteY3" fmla="*/ 499017 h 504497"/>
                  <a:gd name="connsiteX0" fmla="*/ 0 w 620136"/>
                  <a:gd name="connsiteY0" fmla="*/ 315310 h 504497"/>
                  <a:gd name="connsiteX1" fmla="*/ 262759 w 620136"/>
                  <a:gd name="connsiteY1" fmla="*/ 504497 h 504497"/>
                  <a:gd name="connsiteX2" fmla="*/ 620111 w 620136"/>
                  <a:gd name="connsiteY2" fmla="*/ 0 h 504497"/>
                  <a:gd name="connsiteX3" fmla="*/ 265418 w 620136"/>
                  <a:gd name="connsiteY3" fmla="*/ 499017 h 504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0136" h="504497">
                    <a:moveTo>
                      <a:pt x="0" y="315310"/>
                    </a:moveTo>
                    <a:lnTo>
                      <a:pt x="262759" y="504497"/>
                    </a:lnTo>
                    <a:lnTo>
                      <a:pt x="620111" y="0"/>
                    </a:lnTo>
                    <a:cubicBezTo>
                      <a:pt x="623614" y="0"/>
                      <a:pt x="261915" y="499017"/>
                      <a:pt x="265418" y="499017"/>
                    </a:cubicBezTo>
                  </a:path>
                </a:pathLst>
              </a:custGeom>
              <a:noFill/>
              <a:ln w="57150" cap="rnd">
                <a:solidFill>
                  <a:srgbClr val="6DB33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88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1C47D-02B7-4CB4-A878-FDF585CD9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Workspace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  <a:r>
              <a:rPr lang="en-US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5"/>
          <p:cNvGrpSpPr/>
          <p:nvPr/>
        </p:nvGrpSpPr>
        <p:grpSpPr>
          <a:xfrm>
            <a:off x="2924383" y="1854408"/>
            <a:ext cx="7215132" cy="3558538"/>
            <a:chOff x="6081096" y="-2344840"/>
            <a:chExt cx="1936514" cy="955098"/>
          </a:xfrm>
        </p:grpSpPr>
        <p:pic>
          <p:nvPicPr>
            <p:cNvPr id="19" name="Picture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44"/>
            <a:stretch/>
          </p:blipFill>
          <p:spPr>
            <a:xfrm>
              <a:off x="6316911" y="-2280212"/>
              <a:ext cx="1149794" cy="709335"/>
            </a:xfrm>
            <a:prstGeom prst="rect">
              <a:avLst/>
            </a:prstGeom>
          </p:spPr>
        </p:pic>
        <p:pic>
          <p:nvPicPr>
            <p:cNvPr id="20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096" y="-2344840"/>
              <a:ext cx="1629447" cy="898326"/>
            </a:xfrm>
            <a:prstGeom prst="rect">
              <a:avLst/>
            </a:prstGeom>
          </p:spPr>
        </p:pic>
        <p:pic>
          <p:nvPicPr>
            <p:cNvPr id="21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4447" y="-1973568"/>
              <a:ext cx="913163" cy="565789"/>
            </a:xfrm>
            <a:prstGeom prst="rect">
              <a:avLst/>
            </a:prstGeom>
          </p:spPr>
        </p:pic>
        <p:pic>
          <p:nvPicPr>
            <p:cNvPr id="22" name="Picture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785" r="22785"/>
            <a:stretch/>
          </p:blipFill>
          <p:spPr>
            <a:xfrm>
              <a:off x="6165909" y="-1879757"/>
              <a:ext cx="277558" cy="490015"/>
            </a:xfrm>
            <a:prstGeom prst="rect">
              <a:avLst/>
            </a:prstGeom>
          </p:spPr>
        </p:pic>
        <p:pic>
          <p:nvPicPr>
            <p:cNvPr id="23" name="Picture 4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87"/>
            <a:stretch/>
          </p:blipFill>
          <p:spPr>
            <a:xfrm>
              <a:off x="6194443" y="-1816664"/>
              <a:ext cx="217670" cy="35662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0" b="22569"/>
            <a:stretch/>
          </p:blipFill>
          <p:spPr>
            <a:xfrm>
              <a:off x="7164755" y="-1913336"/>
              <a:ext cx="795216" cy="445412"/>
            </a:xfrm>
            <a:prstGeom prst="rect">
              <a:avLst/>
            </a:prstGeom>
          </p:spPr>
        </p:pic>
      </p:grpSp>
      <p:sp>
        <p:nvSpPr>
          <p:cNvPr id="33" name="Rectangle 73"/>
          <p:cNvSpPr/>
          <p:nvPr/>
        </p:nvSpPr>
        <p:spPr>
          <a:xfrm>
            <a:off x="4264409" y="5290362"/>
            <a:ext cx="3663182" cy="731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Jakékoliv zařízení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1C47D-02B7-4CB4-A878-FDF585CD9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8"/>
            <a:ext cx="12192000" cy="68580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7129D0AC-0223-42AB-86DB-965F86D78430}"/>
              </a:ext>
            </a:extLst>
          </p:cNvPr>
          <p:cNvSpPr txBox="1"/>
          <p:nvPr/>
        </p:nvSpPr>
        <p:spPr>
          <a:xfrm>
            <a:off x="920204" y="4823542"/>
            <a:ext cx="1362966" cy="3186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256">
              <a:lnSpc>
                <a:spcPct val="90000"/>
              </a:lnSpc>
              <a:defRPr/>
            </a:pPr>
            <a:r>
              <a:rPr lang="en-US" sz="2000" b="1">
                <a:solidFill>
                  <a:srgbClr val="003D79"/>
                </a:solidFill>
              </a:rPr>
              <a:t>Any Cloud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BEA8F8C-6A8E-46F5-A91B-58472E96F219}"/>
              </a:ext>
            </a:extLst>
          </p:cNvPr>
          <p:cNvSpPr txBox="1"/>
          <p:nvPr/>
        </p:nvSpPr>
        <p:spPr>
          <a:xfrm>
            <a:off x="920203" y="2109851"/>
            <a:ext cx="1658668" cy="3419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256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6DB33F"/>
                </a:solidFill>
              </a:rPr>
              <a:t>Any Device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B222D57D-1047-4447-B173-5425280C718E}"/>
              </a:ext>
            </a:extLst>
          </p:cNvPr>
          <p:cNvSpPr txBox="1"/>
          <p:nvPr/>
        </p:nvSpPr>
        <p:spPr>
          <a:xfrm>
            <a:off x="920205" y="3105988"/>
            <a:ext cx="2818681" cy="3419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256">
              <a:lnSpc>
                <a:spcPct val="90000"/>
              </a:lnSpc>
              <a:defRPr/>
            </a:pPr>
            <a:r>
              <a:rPr lang="en-US" sz="2000" b="1">
                <a:solidFill>
                  <a:srgbClr val="0095D3"/>
                </a:solidFill>
              </a:rPr>
              <a:t>Any Application</a:t>
            </a:r>
          </a:p>
        </p:txBody>
      </p:sp>
      <p:grpSp>
        <p:nvGrpSpPr>
          <p:cNvPr id="15" name="Group 154">
            <a:extLst>
              <a:ext uri="{FF2B5EF4-FFF2-40B4-BE49-F238E27FC236}">
                <a16:creationId xmlns:a16="http://schemas.microsoft.com/office/drawing/2014/main" id="{708B3EA9-37D5-47BC-BBB7-6688C180AE06}"/>
              </a:ext>
            </a:extLst>
          </p:cNvPr>
          <p:cNvGrpSpPr/>
          <p:nvPr/>
        </p:nvGrpSpPr>
        <p:grpSpPr>
          <a:xfrm>
            <a:off x="898786" y="2734665"/>
            <a:ext cx="10962603" cy="1025869"/>
            <a:chOff x="633652" y="2100178"/>
            <a:chExt cx="10127608" cy="1025969"/>
          </a:xfrm>
        </p:grpSpPr>
        <p:cxnSp>
          <p:nvCxnSpPr>
            <p:cNvPr id="16" name="Straight Connector 58">
              <a:extLst>
                <a:ext uri="{FF2B5EF4-FFF2-40B4-BE49-F238E27FC236}">
                  <a16:creationId xmlns:a16="http://schemas.microsoft.com/office/drawing/2014/main" id="{FAB32CB8-ADA3-400C-8365-861756ED7A34}"/>
                </a:ext>
              </a:extLst>
            </p:cNvPr>
            <p:cNvCxnSpPr/>
            <p:nvPr/>
          </p:nvCxnSpPr>
          <p:spPr>
            <a:xfrm>
              <a:off x="633652" y="3126147"/>
              <a:ext cx="10127608" cy="0"/>
            </a:xfrm>
            <a:prstGeom prst="line">
              <a:avLst/>
            </a:prstGeom>
            <a:ln w="635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9">
              <a:extLst>
                <a:ext uri="{FF2B5EF4-FFF2-40B4-BE49-F238E27FC236}">
                  <a16:creationId xmlns:a16="http://schemas.microsoft.com/office/drawing/2014/main" id="{4BE060C2-1B4C-4919-A9BF-5010DA14A63D}"/>
                </a:ext>
              </a:extLst>
            </p:cNvPr>
            <p:cNvCxnSpPr/>
            <p:nvPr/>
          </p:nvCxnSpPr>
          <p:spPr>
            <a:xfrm>
              <a:off x="633652" y="2100178"/>
              <a:ext cx="10127608" cy="0"/>
            </a:xfrm>
            <a:prstGeom prst="line">
              <a:avLst/>
            </a:prstGeom>
            <a:ln w="635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65">
            <a:extLst>
              <a:ext uri="{FF2B5EF4-FFF2-40B4-BE49-F238E27FC236}">
                <a16:creationId xmlns:a16="http://schemas.microsoft.com/office/drawing/2014/main" id="{6E6B3ABC-8737-4230-9CFF-59462A7D17E3}"/>
              </a:ext>
            </a:extLst>
          </p:cNvPr>
          <p:cNvSpPr txBox="1"/>
          <p:nvPr/>
        </p:nvSpPr>
        <p:spPr>
          <a:xfrm>
            <a:off x="4278165" y="3956024"/>
            <a:ext cx="4890320" cy="2769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256">
              <a:lnSpc>
                <a:spcPct val="90000"/>
              </a:lnSpc>
              <a:defRPr/>
            </a:pPr>
            <a:r>
              <a:rPr lang="en-US" sz="1600" b="1">
                <a:solidFill>
                  <a:srgbClr val="003D79"/>
                </a:solidFill>
              </a:rPr>
              <a:t>VMWARE CROSS-CLOUD ARCHITECTURE</a:t>
            </a:r>
            <a:r>
              <a:rPr lang="en-US" sz="1100" b="1" baseline="64000">
                <a:solidFill>
                  <a:srgbClr val="003D79"/>
                </a:solidFill>
              </a:rPr>
              <a:t>™</a:t>
            </a:r>
          </a:p>
        </p:txBody>
      </p:sp>
      <p:sp>
        <p:nvSpPr>
          <p:cNvPr id="26" name="TextBox 75">
            <a:extLst>
              <a:ext uri="{FF2B5EF4-FFF2-40B4-BE49-F238E27FC236}">
                <a16:creationId xmlns:a16="http://schemas.microsoft.com/office/drawing/2014/main" id="{D4911CEB-DC67-4F3D-9DF6-24BD2E03B293}"/>
              </a:ext>
            </a:extLst>
          </p:cNvPr>
          <p:cNvSpPr txBox="1"/>
          <p:nvPr/>
        </p:nvSpPr>
        <p:spPr>
          <a:xfrm>
            <a:off x="3809730" y="4608261"/>
            <a:ext cx="5827187" cy="31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 defTabSz="914256">
              <a:lnSpc>
                <a:spcPct val="90000"/>
              </a:lnSpc>
              <a:defRPr/>
            </a:pPr>
            <a:r>
              <a:rPr lang="en-US" sz="1200">
                <a:solidFill>
                  <a:srgbClr val="717074"/>
                </a:solidFill>
              </a:rPr>
              <a:t>VMware Cross-Cloud Services</a:t>
            </a:r>
            <a:r>
              <a:rPr lang="en-US" sz="1200" baseline="40000">
                <a:solidFill>
                  <a:srgbClr val="717074"/>
                </a:solidFill>
              </a:rPr>
              <a:t>™</a:t>
            </a:r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A4AE33A5-F59C-4A77-BB89-403CD18E0AD0}"/>
              </a:ext>
            </a:extLst>
          </p:cNvPr>
          <p:cNvGrpSpPr/>
          <p:nvPr/>
        </p:nvGrpSpPr>
        <p:grpSpPr>
          <a:xfrm>
            <a:off x="4264196" y="1606335"/>
            <a:ext cx="4918256" cy="530456"/>
            <a:chOff x="3355335" y="1060663"/>
            <a:chExt cx="4918736" cy="530508"/>
          </a:xfrm>
        </p:grpSpPr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E4DB3D83-8AEE-42F5-926B-A2FA34775BB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601261" y="1060663"/>
              <a:ext cx="330558" cy="530508"/>
            </a:xfrm>
            <a:custGeom>
              <a:avLst/>
              <a:gdLst>
                <a:gd name="T0" fmla="*/ 147 w 239"/>
                <a:gd name="T1" fmla="*/ 177 h 384"/>
                <a:gd name="T2" fmla="*/ 99 w 239"/>
                <a:gd name="T3" fmla="*/ 227 h 384"/>
                <a:gd name="T4" fmla="*/ 91 w 239"/>
                <a:gd name="T5" fmla="*/ 219 h 384"/>
                <a:gd name="T6" fmla="*/ 99 w 239"/>
                <a:gd name="T7" fmla="*/ 130 h 384"/>
                <a:gd name="T8" fmla="*/ 107 w 239"/>
                <a:gd name="T9" fmla="*/ 198 h 384"/>
                <a:gd name="T10" fmla="*/ 147 w 239"/>
                <a:gd name="T11" fmla="*/ 166 h 384"/>
                <a:gd name="T12" fmla="*/ 239 w 239"/>
                <a:gd name="T13" fmla="*/ 148 h 384"/>
                <a:gd name="T14" fmla="*/ 217 w 239"/>
                <a:gd name="T15" fmla="*/ 165 h 384"/>
                <a:gd name="T16" fmla="*/ 216 w 239"/>
                <a:gd name="T17" fmla="*/ 172 h 384"/>
                <a:gd name="T18" fmla="*/ 228 w 239"/>
                <a:gd name="T19" fmla="*/ 251 h 384"/>
                <a:gd name="T20" fmla="*/ 216 w 239"/>
                <a:gd name="T21" fmla="*/ 284 h 384"/>
                <a:gd name="T22" fmla="*/ 183 w 239"/>
                <a:gd name="T23" fmla="*/ 311 h 384"/>
                <a:gd name="T24" fmla="*/ 135 w 239"/>
                <a:gd name="T25" fmla="*/ 384 h 384"/>
                <a:gd name="T26" fmla="*/ 44 w 239"/>
                <a:gd name="T27" fmla="*/ 355 h 384"/>
                <a:gd name="T28" fmla="*/ 28 w 239"/>
                <a:gd name="T29" fmla="*/ 311 h 384"/>
                <a:gd name="T30" fmla="*/ 0 w 239"/>
                <a:gd name="T31" fmla="*/ 99 h 384"/>
                <a:gd name="T32" fmla="*/ 33 w 239"/>
                <a:gd name="T33" fmla="*/ 73 h 384"/>
                <a:gd name="T34" fmla="*/ 81 w 239"/>
                <a:gd name="T35" fmla="*/ 0 h 384"/>
                <a:gd name="T36" fmla="*/ 171 w 239"/>
                <a:gd name="T37" fmla="*/ 28 h 384"/>
                <a:gd name="T38" fmla="*/ 190 w 239"/>
                <a:gd name="T39" fmla="*/ 73 h 384"/>
                <a:gd name="T40" fmla="*/ 216 w 239"/>
                <a:gd name="T41" fmla="*/ 106 h 384"/>
                <a:gd name="T42" fmla="*/ 222 w 239"/>
                <a:gd name="T43" fmla="*/ 106 h 384"/>
                <a:gd name="T44" fmla="*/ 49 w 239"/>
                <a:gd name="T45" fmla="*/ 73 h 384"/>
                <a:gd name="T46" fmla="*/ 156 w 239"/>
                <a:gd name="T47" fmla="*/ 32 h 384"/>
                <a:gd name="T48" fmla="*/ 81 w 239"/>
                <a:gd name="T49" fmla="*/ 16 h 384"/>
                <a:gd name="T50" fmla="*/ 49 w 239"/>
                <a:gd name="T51" fmla="*/ 73 h 384"/>
                <a:gd name="T52" fmla="*/ 49 w 239"/>
                <a:gd name="T53" fmla="*/ 311 h 384"/>
                <a:gd name="T54" fmla="*/ 81 w 239"/>
                <a:gd name="T55" fmla="*/ 368 h 384"/>
                <a:gd name="T56" fmla="*/ 156 w 239"/>
                <a:gd name="T57" fmla="*/ 352 h 384"/>
                <a:gd name="T58" fmla="*/ 200 w 239"/>
                <a:gd name="T59" fmla="*/ 251 h 384"/>
                <a:gd name="T60" fmla="*/ 200 w 239"/>
                <a:gd name="T61" fmla="*/ 148 h 384"/>
                <a:gd name="T62" fmla="*/ 200 w 239"/>
                <a:gd name="T63" fmla="*/ 99 h 384"/>
                <a:gd name="T64" fmla="*/ 188 w 239"/>
                <a:gd name="T65" fmla="*/ 89 h 384"/>
                <a:gd name="T66" fmla="*/ 26 w 239"/>
                <a:gd name="T67" fmla="*/ 89 h 384"/>
                <a:gd name="T68" fmla="*/ 16 w 239"/>
                <a:gd name="T69" fmla="*/ 284 h 384"/>
                <a:gd name="T70" fmla="*/ 28 w 239"/>
                <a:gd name="T71" fmla="*/ 295 h 384"/>
                <a:gd name="T72" fmla="*/ 188 w 239"/>
                <a:gd name="T73" fmla="*/ 295 h 384"/>
                <a:gd name="T74" fmla="*/ 200 w 239"/>
                <a:gd name="T75" fmla="*/ 251 h 384"/>
                <a:gd name="T76" fmla="*/ 222 w 239"/>
                <a:gd name="T77" fmla="*/ 122 h 384"/>
                <a:gd name="T78" fmla="*/ 216 w 239"/>
                <a:gd name="T79" fmla="*/ 123 h 384"/>
                <a:gd name="T80" fmla="*/ 217 w 239"/>
                <a:gd name="T81" fmla="*/ 149 h 384"/>
                <a:gd name="T82" fmla="*/ 223 w 239"/>
                <a:gd name="T83" fmla="*/ 148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9" h="384">
                  <a:moveTo>
                    <a:pt x="147" y="166"/>
                  </a:moveTo>
                  <a:cubicBezTo>
                    <a:pt x="150" y="168"/>
                    <a:pt x="150" y="174"/>
                    <a:pt x="147" y="177"/>
                  </a:cubicBezTo>
                  <a:cubicBezTo>
                    <a:pt x="105" y="224"/>
                    <a:pt x="105" y="224"/>
                    <a:pt x="105" y="224"/>
                  </a:cubicBezTo>
                  <a:cubicBezTo>
                    <a:pt x="103" y="226"/>
                    <a:pt x="101" y="227"/>
                    <a:pt x="99" y="227"/>
                  </a:cubicBezTo>
                  <a:cubicBezTo>
                    <a:pt x="98" y="227"/>
                    <a:pt x="97" y="227"/>
                    <a:pt x="96" y="226"/>
                  </a:cubicBezTo>
                  <a:cubicBezTo>
                    <a:pt x="93" y="225"/>
                    <a:pt x="91" y="222"/>
                    <a:pt x="91" y="21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91" y="134"/>
                    <a:pt x="95" y="130"/>
                    <a:pt x="99" y="130"/>
                  </a:cubicBezTo>
                  <a:cubicBezTo>
                    <a:pt x="103" y="130"/>
                    <a:pt x="107" y="134"/>
                    <a:pt x="107" y="138"/>
                  </a:cubicBezTo>
                  <a:cubicBezTo>
                    <a:pt x="107" y="198"/>
                    <a:pt x="107" y="198"/>
                    <a:pt x="107" y="198"/>
                  </a:cubicBezTo>
                  <a:cubicBezTo>
                    <a:pt x="135" y="166"/>
                    <a:pt x="135" y="166"/>
                    <a:pt x="135" y="166"/>
                  </a:cubicBezTo>
                  <a:cubicBezTo>
                    <a:pt x="138" y="163"/>
                    <a:pt x="144" y="163"/>
                    <a:pt x="147" y="166"/>
                  </a:cubicBezTo>
                  <a:close/>
                  <a:moveTo>
                    <a:pt x="239" y="123"/>
                  </a:moveTo>
                  <a:cubicBezTo>
                    <a:pt x="239" y="148"/>
                    <a:pt x="239" y="148"/>
                    <a:pt x="239" y="148"/>
                  </a:cubicBezTo>
                  <a:cubicBezTo>
                    <a:pt x="239" y="157"/>
                    <a:pt x="232" y="165"/>
                    <a:pt x="222" y="165"/>
                  </a:cubicBezTo>
                  <a:cubicBezTo>
                    <a:pt x="217" y="165"/>
                    <a:pt x="217" y="165"/>
                    <a:pt x="217" y="165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6" y="172"/>
                    <a:pt x="216" y="172"/>
                    <a:pt x="216" y="172"/>
                  </a:cubicBezTo>
                  <a:cubicBezTo>
                    <a:pt x="222" y="173"/>
                    <a:pt x="228" y="179"/>
                    <a:pt x="228" y="186"/>
                  </a:cubicBezTo>
                  <a:cubicBezTo>
                    <a:pt x="228" y="251"/>
                    <a:pt x="228" y="251"/>
                    <a:pt x="228" y="251"/>
                  </a:cubicBezTo>
                  <a:cubicBezTo>
                    <a:pt x="228" y="258"/>
                    <a:pt x="222" y="264"/>
                    <a:pt x="216" y="265"/>
                  </a:cubicBezTo>
                  <a:cubicBezTo>
                    <a:pt x="216" y="284"/>
                    <a:pt x="216" y="284"/>
                    <a:pt x="216" y="284"/>
                  </a:cubicBezTo>
                  <a:cubicBezTo>
                    <a:pt x="216" y="299"/>
                    <a:pt x="203" y="311"/>
                    <a:pt x="188" y="311"/>
                  </a:cubicBezTo>
                  <a:cubicBezTo>
                    <a:pt x="183" y="311"/>
                    <a:pt x="183" y="311"/>
                    <a:pt x="183" y="311"/>
                  </a:cubicBezTo>
                  <a:cubicBezTo>
                    <a:pt x="171" y="356"/>
                    <a:pt x="171" y="356"/>
                    <a:pt x="171" y="356"/>
                  </a:cubicBezTo>
                  <a:cubicBezTo>
                    <a:pt x="167" y="373"/>
                    <a:pt x="152" y="384"/>
                    <a:pt x="135" y="384"/>
                  </a:cubicBezTo>
                  <a:cubicBezTo>
                    <a:pt x="81" y="384"/>
                    <a:pt x="81" y="384"/>
                    <a:pt x="81" y="384"/>
                  </a:cubicBezTo>
                  <a:cubicBezTo>
                    <a:pt x="63" y="384"/>
                    <a:pt x="48" y="372"/>
                    <a:pt x="44" y="355"/>
                  </a:cubicBezTo>
                  <a:cubicBezTo>
                    <a:pt x="33" y="311"/>
                    <a:pt x="33" y="311"/>
                    <a:pt x="33" y="311"/>
                  </a:cubicBezTo>
                  <a:cubicBezTo>
                    <a:pt x="28" y="311"/>
                    <a:pt x="28" y="311"/>
                    <a:pt x="28" y="311"/>
                  </a:cubicBezTo>
                  <a:cubicBezTo>
                    <a:pt x="13" y="311"/>
                    <a:pt x="0" y="299"/>
                    <a:pt x="0" y="284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85"/>
                    <a:pt x="12" y="73"/>
                    <a:pt x="26" y="73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8" y="12"/>
                    <a:pt x="63" y="0"/>
                    <a:pt x="81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2" y="0"/>
                    <a:pt x="167" y="12"/>
                    <a:pt x="171" y="28"/>
                  </a:cubicBezTo>
                  <a:cubicBezTo>
                    <a:pt x="183" y="73"/>
                    <a:pt x="183" y="73"/>
                    <a:pt x="183" y="73"/>
                  </a:cubicBezTo>
                  <a:cubicBezTo>
                    <a:pt x="190" y="73"/>
                    <a:pt x="190" y="73"/>
                    <a:pt x="190" y="73"/>
                  </a:cubicBezTo>
                  <a:cubicBezTo>
                    <a:pt x="204" y="73"/>
                    <a:pt x="216" y="85"/>
                    <a:pt x="216" y="99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16" y="106"/>
                    <a:pt x="216" y="106"/>
                    <a:pt x="217" y="106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32" y="106"/>
                    <a:pt x="239" y="113"/>
                    <a:pt x="239" y="123"/>
                  </a:cubicBezTo>
                  <a:close/>
                  <a:moveTo>
                    <a:pt x="49" y="73"/>
                  </a:moveTo>
                  <a:cubicBezTo>
                    <a:pt x="167" y="73"/>
                    <a:pt x="167" y="73"/>
                    <a:pt x="167" y="73"/>
                  </a:cubicBezTo>
                  <a:cubicBezTo>
                    <a:pt x="156" y="32"/>
                    <a:pt x="156" y="32"/>
                    <a:pt x="156" y="32"/>
                  </a:cubicBezTo>
                  <a:cubicBezTo>
                    <a:pt x="153" y="23"/>
                    <a:pt x="145" y="16"/>
                    <a:pt x="135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71" y="16"/>
                    <a:pt x="62" y="23"/>
                    <a:pt x="59" y="33"/>
                  </a:cubicBezTo>
                  <a:lnTo>
                    <a:pt x="49" y="73"/>
                  </a:lnTo>
                  <a:close/>
                  <a:moveTo>
                    <a:pt x="167" y="311"/>
                  </a:moveTo>
                  <a:cubicBezTo>
                    <a:pt x="49" y="311"/>
                    <a:pt x="49" y="311"/>
                    <a:pt x="49" y="311"/>
                  </a:cubicBezTo>
                  <a:cubicBezTo>
                    <a:pt x="59" y="351"/>
                    <a:pt x="59" y="351"/>
                    <a:pt x="59" y="351"/>
                  </a:cubicBezTo>
                  <a:cubicBezTo>
                    <a:pt x="62" y="361"/>
                    <a:pt x="71" y="368"/>
                    <a:pt x="81" y="368"/>
                  </a:cubicBezTo>
                  <a:cubicBezTo>
                    <a:pt x="135" y="368"/>
                    <a:pt x="135" y="368"/>
                    <a:pt x="135" y="368"/>
                  </a:cubicBezTo>
                  <a:cubicBezTo>
                    <a:pt x="145" y="368"/>
                    <a:pt x="153" y="362"/>
                    <a:pt x="156" y="352"/>
                  </a:cubicBezTo>
                  <a:lnTo>
                    <a:pt x="167" y="311"/>
                  </a:lnTo>
                  <a:close/>
                  <a:moveTo>
                    <a:pt x="200" y="251"/>
                  </a:moveTo>
                  <a:cubicBezTo>
                    <a:pt x="200" y="186"/>
                    <a:pt x="200" y="186"/>
                    <a:pt x="200" y="186"/>
                  </a:cubicBezTo>
                  <a:cubicBezTo>
                    <a:pt x="200" y="148"/>
                    <a:pt x="200" y="148"/>
                    <a:pt x="200" y="148"/>
                  </a:cubicBezTo>
                  <a:cubicBezTo>
                    <a:pt x="200" y="123"/>
                    <a:pt x="200" y="123"/>
                    <a:pt x="200" y="123"/>
                  </a:cubicBezTo>
                  <a:cubicBezTo>
                    <a:pt x="200" y="99"/>
                    <a:pt x="200" y="99"/>
                    <a:pt x="200" y="99"/>
                  </a:cubicBezTo>
                  <a:cubicBezTo>
                    <a:pt x="200" y="93"/>
                    <a:pt x="195" y="89"/>
                    <a:pt x="190" y="89"/>
                  </a:cubicBezTo>
                  <a:cubicBezTo>
                    <a:pt x="188" y="89"/>
                    <a:pt x="188" y="89"/>
                    <a:pt x="188" y="89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1" y="89"/>
                    <a:pt x="16" y="93"/>
                    <a:pt x="16" y="99"/>
                  </a:cubicBezTo>
                  <a:cubicBezTo>
                    <a:pt x="16" y="284"/>
                    <a:pt x="16" y="284"/>
                    <a:pt x="16" y="284"/>
                  </a:cubicBezTo>
                  <a:cubicBezTo>
                    <a:pt x="16" y="290"/>
                    <a:pt x="22" y="295"/>
                    <a:pt x="28" y="295"/>
                  </a:cubicBezTo>
                  <a:cubicBezTo>
                    <a:pt x="28" y="295"/>
                    <a:pt x="28" y="295"/>
                    <a:pt x="28" y="295"/>
                  </a:cubicBezTo>
                  <a:cubicBezTo>
                    <a:pt x="188" y="295"/>
                    <a:pt x="188" y="295"/>
                    <a:pt x="188" y="295"/>
                  </a:cubicBezTo>
                  <a:cubicBezTo>
                    <a:pt x="188" y="295"/>
                    <a:pt x="188" y="295"/>
                    <a:pt x="188" y="295"/>
                  </a:cubicBezTo>
                  <a:cubicBezTo>
                    <a:pt x="194" y="295"/>
                    <a:pt x="200" y="290"/>
                    <a:pt x="200" y="284"/>
                  </a:cubicBezTo>
                  <a:lnTo>
                    <a:pt x="200" y="251"/>
                  </a:lnTo>
                  <a:close/>
                  <a:moveTo>
                    <a:pt x="223" y="123"/>
                  </a:moveTo>
                  <a:cubicBezTo>
                    <a:pt x="223" y="122"/>
                    <a:pt x="223" y="122"/>
                    <a:pt x="222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6" y="122"/>
                    <a:pt x="216" y="122"/>
                    <a:pt x="216" y="123"/>
                  </a:cubicBezTo>
                  <a:cubicBezTo>
                    <a:pt x="216" y="148"/>
                    <a:pt x="216" y="148"/>
                    <a:pt x="216" y="148"/>
                  </a:cubicBezTo>
                  <a:cubicBezTo>
                    <a:pt x="216" y="149"/>
                    <a:pt x="216" y="149"/>
                    <a:pt x="217" y="149"/>
                  </a:cubicBezTo>
                  <a:cubicBezTo>
                    <a:pt x="222" y="149"/>
                    <a:pt x="222" y="149"/>
                    <a:pt x="222" y="149"/>
                  </a:cubicBezTo>
                  <a:cubicBezTo>
                    <a:pt x="223" y="149"/>
                    <a:pt x="223" y="149"/>
                    <a:pt x="223" y="148"/>
                  </a:cubicBezTo>
                  <a:lnTo>
                    <a:pt x="223" y="12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31" tIns="45716" rIns="91431" bIns="45716" numCol="1" anchor="t" anchorCtr="0" compatLnSpc="1">
              <a:prstTxWarp prst="textNoShape">
                <a:avLst/>
              </a:prstTxWarp>
            </a:bodyPr>
            <a:lstStyle/>
            <a:p>
              <a:pPr defTabSz="914256"/>
              <a:endParaRPr lang="en-US">
                <a:solidFill>
                  <a:srgbClr val="717074"/>
                </a:solidFill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F549A46E-E721-46FA-A3D8-0DC23E75E35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596490" y="1133236"/>
              <a:ext cx="677581" cy="457935"/>
            </a:xfrm>
            <a:custGeom>
              <a:avLst/>
              <a:gdLst>
                <a:gd name="T0" fmla="*/ 400 w 407"/>
                <a:gd name="T1" fmla="*/ 187 h 275"/>
                <a:gd name="T2" fmla="*/ 223 w 407"/>
                <a:gd name="T3" fmla="*/ 51 h 275"/>
                <a:gd name="T4" fmla="*/ 214 w 407"/>
                <a:gd name="T5" fmla="*/ 43 h 275"/>
                <a:gd name="T6" fmla="*/ 220 w 407"/>
                <a:gd name="T7" fmla="*/ 25 h 275"/>
                <a:gd name="T8" fmla="*/ 212 w 407"/>
                <a:gd name="T9" fmla="*/ 0 h 275"/>
                <a:gd name="T10" fmla="*/ 165 w 407"/>
                <a:gd name="T11" fmla="*/ 8 h 275"/>
                <a:gd name="T12" fmla="*/ 165 w 407"/>
                <a:gd name="T13" fmla="*/ 26 h 275"/>
                <a:gd name="T14" fmla="*/ 171 w 407"/>
                <a:gd name="T15" fmla="*/ 43 h 275"/>
                <a:gd name="T16" fmla="*/ 151 w 407"/>
                <a:gd name="T17" fmla="*/ 66 h 275"/>
                <a:gd name="T18" fmla="*/ 24 w 407"/>
                <a:gd name="T19" fmla="*/ 246 h 275"/>
                <a:gd name="T20" fmla="*/ 88 w 407"/>
                <a:gd name="T21" fmla="*/ 198 h 275"/>
                <a:gd name="T22" fmla="*/ 133 w 407"/>
                <a:gd name="T23" fmla="*/ 260 h 275"/>
                <a:gd name="T24" fmla="*/ 337 w 407"/>
                <a:gd name="T25" fmla="*/ 197 h 275"/>
                <a:gd name="T26" fmla="*/ 407 w 407"/>
                <a:gd name="T27" fmla="*/ 246 h 275"/>
                <a:gd name="T28" fmla="*/ 181 w 407"/>
                <a:gd name="T29" fmla="*/ 16 h 275"/>
                <a:gd name="T30" fmla="*/ 204 w 407"/>
                <a:gd name="T31" fmla="*/ 24 h 275"/>
                <a:gd name="T32" fmla="*/ 189 w 407"/>
                <a:gd name="T33" fmla="*/ 43 h 275"/>
                <a:gd name="T34" fmla="*/ 176 w 407"/>
                <a:gd name="T35" fmla="*/ 59 h 275"/>
                <a:gd name="T36" fmla="*/ 202 w 407"/>
                <a:gd name="T37" fmla="*/ 59 h 275"/>
                <a:gd name="T38" fmla="*/ 207 w 407"/>
                <a:gd name="T39" fmla="*/ 67 h 275"/>
                <a:gd name="T40" fmla="*/ 170 w 407"/>
                <a:gd name="T41" fmla="*/ 67 h 275"/>
                <a:gd name="T42" fmla="*/ 337 w 407"/>
                <a:gd name="T43" fmla="*/ 181 h 275"/>
                <a:gd name="T44" fmla="*/ 275 w 407"/>
                <a:gd name="T45" fmla="*/ 244 h 275"/>
                <a:gd name="T46" fmla="*/ 136 w 407"/>
                <a:gd name="T47" fmla="*/ 204 h 275"/>
                <a:gd name="T48" fmla="*/ 90 w 407"/>
                <a:gd name="T49" fmla="*/ 182 h 275"/>
                <a:gd name="T50" fmla="*/ 88 w 407"/>
                <a:gd name="T51" fmla="*/ 182 h 275"/>
                <a:gd name="T52" fmla="*/ 70 w 407"/>
                <a:gd name="T53" fmla="*/ 127 h 275"/>
                <a:gd name="T54" fmla="*/ 213 w 407"/>
                <a:gd name="T55" fmla="*/ 84 h 275"/>
                <a:gd name="T56" fmla="*/ 215 w 407"/>
                <a:gd name="T57" fmla="*/ 84 h 275"/>
                <a:gd name="T58" fmla="*/ 385 w 407"/>
                <a:gd name="T59" fmla="*/ 193 h 275"/>
                <a:gd name="T60" fmla="*/ 384 w 407"/>
                <a:gd name="T61" fmla="*/ 201 h 275"/>
                <a:gd name="T62" fmla="*/ 114 w 407"/>
                <a:gd name="T63" fmla="*/ 246 h 275"/>
                <a:gd name="T64" fmla="*/ 57 w 407"/>
                <a:gd name="T65" fmla="*/ 246 h 275"/>
                <a:gd name="T66" fmla="*/ 114 w 407"/>
                <a:gd name="T67" fmla="*/ 246 h 275"/>
                <a:gd name="T68" fmla="*/ 338 w 407"/>
                <a:gd name="T69" fmla="*/ 275 h 275"/>
                <a:gd name="T70" fmla="*/ 338 w 407"/>
                <a:gd name="T71" fmla="*/ 217 h 275"/>
                <a:gd name="T72" fmla="*/ 265 w 407"/>
                <a:gd name="T73" fmla="*/ 152 h 275"/>
                <a:gd name="T74" fmla="*/ 119 w 407"/>
                <a:gd name="T75" fmla="*/ 156 h 275"/>
                <a:gd name="T76" fmla="*/ 174 w 407"/>
                <a:gd name="T77" fmla="*/ 234 h 275"/>
                <a:gd name="T78" fmla="*/ 259 w 407"/>
                <a:gd name="T79" fmla="*/ 235 h 275"/>
                <a:gd name="T80" fmla="*/ 273 w 407"/>
                <a:gd name="T81" fmla="*/ 161 h 275"/>
                <a:gd name="T82" fmla="*/ 265 w 407"/>
                <a:gd name="T83" fmla="*/ 152 h 275"/>
                <a:gd name="T84" fmla="*/ 180 w 407"/>
                <a:gd name="T85" fmla="*/ 219 h 275"/>
                <a:gd name="T86" fmla="*/ 256 w 407"/>
                <a:gd name="T87" fmla="*/ 168 h 275"/>
                <a:gd name="T88" fmla="*/ 194 w 407"/>
                <a:gd name="T89" fmla="*/ 90 h 275"/>
                <a:gd name="T90" fmla="*/ 118 w 407"/>
                <a:gd name="T91" fmla="*/ 137 h 275"/>
                <a:gd name="T92" fmla="*/ 126 w 407"/>
                <a:gd name="T93" fmla="*/ 147 h 275"/>
                <a:gd name="T94" fmla="*/ 273 w 407"/>
                <a:gd name="T95" fmla="*/ 139 h 275"/>
                <a:gd name="T96" fmla="*/ 194 w 407"/>
                <a:gd name="T97" fmla="*/ 90 h 275"/>
                <a:gd name="T98" fmla="*/ 192 w 407"/>
                <a:gd name="T99" fmla="*/ 106 h 275"/>
                <a:gd name="T100" fmla="*/ 255 w 407"/>
                <a:gd name="T101" fmla="*/ 13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7" h="275">
                  <a:moveTo>
                    <a:pt x="407" y="246"/>
                  </a:moveTo>
                  <a:cubicBezTo>
                    <a:pt x="400" y="187"/>
                    <a:pt x="400" y="187"/>
                    <a:pt x="400" y="187"/>
                  </a:cubicBezTo>
                  <a:cubicBezTo>
                    <a:pt x="400" y="187"/>
                    <a:pt x="331" y="73"/>
                    <a:pt x="223" y="68"/>
                  </a:cubicBezTo>
                  <a:cubicBezTo>
                    <a:pt x="223" y="51"/>
                    <a:pt x="223" y="51"/>
                    <a:pt x="223" y="51"/>
                  </a:cubicBezTo>
                  <a:cubicBezTo>
                    <a:pt x="223" y="46"/>
                    <a:pt x="219" y="43"/>
                    <a:pt x="215" y="43"/>
                  </a:cubicBezTo>
                  <a:cubicBezTo>
                    <a:pt x="214" y="43"/>
                    <a:pt x="214" y="43"/>
                    <a:pt x="214" y="43"/>
                  </a:cubicBezTo>
                  <a:cubicBezTo>
                    <a:pt x="220" y="28"/>
                    <a:pt x="220" y="28"/>
                    <a:pt x="220" y="28"/>
                  </a:cubicBezTo>
                  <a:cubicBezTo>
                    <a:pt x="220" y="27"/>
                    <a:pt x="220" y="26"/>
                    <a:pt x="220" y="25"/>
                  </a:cubicBezTo>
                  <a:cubicBezTo>
                    <a:pt x="220" y="8"/>
                    <a:pt x="220" y="8"/>
                    <a:pt x="220" y="8"/>
                  </a:cubicBezTo>
                  <a:cubicBezTo>
                    <a:pt x="220" y="3"/>
                    <a:pt x="217" y="0"/>
                    <a:pt x="212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68" y="0"/>
                    <a:pt x="165" y="3"/>
                    <a:pt x="165" y="8"/>
                  </a:cubicBezTo>
                  <a:cubicBezTo>
                    <a:pt x="165" y="23"/>
                    <a:pt x="165" y="23"/>
                    <a:pt x="165" y="23"/>
                  </a:cubicBezTo>
                  <a:cubicBezTo>
                    <a:pt x="165" y="24"/>
                    <a:pt x="165" y="25"/>
                    <a:pt x="165" y="26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69" y="43"/>
                    <a:pt x="166" y="44"/>
                    <a:pt x="165" y="46"/>
                  </a:cubicBezTo>
                  <a:cubicBezTo>
                    <a:pt x="151" y="66"/>
                    <a:pt x="151" y="66"/>
                    <a:pt x="151" y="66"/>
                  </a:cubicBezTo>
                  <a:cubicBezTo>
                    <a:pt x="150" y="67"/>
                    <a:pt x="150" y="68"/>
                    <a:pt x="150" y="70"/>
                  </a:cubicBezTo>
                  <a:cubicBezTo>
                    <a:pt x="0" y="93"/>
                    <a:pt x="24" y="246"/>
                    <a:pt x="24" y="246"/>
                  </a:cubicBezTo>
                  <a:cubicBezTo>
                    <a:pt x="40" y="260"/>
                    <a:pt x="40" y="260"/>
                    <a:pt x="40" y="260"/>
                  </a:cubicBezTo>
                  <a:cubicBezTo>
                    <a:pt x="40" y="260"/>
                    <a:pt x="30" y="198"/>
                    <a:pt x="88" y="198"/>
                  </a:cubicBezTo>
                  <a:cubicBezTo>
                    <a:pt x="88" y="198"/>
                    <a:pt x="89" y="198"/>
                    <a:pt x="90" y="198"/>
                  </a:cubicBezTo>
                  <a:cubicBezTo>
                    <a:pt x="143" y="202"/>
                    <a:pt x="133" y="260"/>
                    <a:pt x="133" y="260"/>
                  </a:cubicBezTo>
                  <a:cubicBezTo>
                    <a:pt x="290" y="260"/>
                    <a:pt x="290" y="260"/>
                    <a:pt x="290" y="260"/>
                  </a:cubicBezTo>
                  <a:cubicBezTo>
                    <a:pt x="290" y="260"/>
                    <a:pt x="286" y="197"/>
                    <a:pt x="337" y="197"/>
                  </a:cubicBezTo>
                  <a:cubicBezTo>
                    <a:pt x="393" y="197"/>
                    <a:pt x="382" y="260"/>
                    <a:pt x="382" y="260"/>
                  </a:cubicBezTo>
                  <a:lnTo>
                    <a:pt x="407" y="246"/>
                  </a:lnTo>
                  <a:close/>
                  <a:moveTo>
                    <a:pt x="181" y="22"/>
                  </a:moveTo>
                  <a:cubicBezTo>
                    <a:pt x="181" y="16"/>
                    <a:pt x="181" y="16"/>
                    <a:pt x="181" y="16"/>
                  </a:cubicBezTo>
                  <a:cubicBezTo>
                    <a:pt x="204" y="16"/>
                    <a:pt x="204" y="16"/>
                    <a:pt x="204" y="16"/>
                  </a:cubicBezTo>
                  <a:cubicBezTo>
                    <a:pt x="204" y="24"/>
                    <a:pt x="204" y="24"/>
                    <a:pt x="204" y="24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189" y="43"/>
                    <a:pt x="189" y="43"/>
                    <a:pt x="189" y="43"/>
                  </a:cubicBezTo>
                  <a:lnTo>
                    <a:pt x="181" y="22"/>
                  </a:lnTo>
                  <a:close/>
                  <a:moveTo>
                    <a:pt x="176" y="59"/>
                  </a:moveTo>
                  <a:cubicBezTo>
                    <a:pt x="184" y="59"/>
                    <a:pt x="184" y="59"/>
                    <a:pt x="184" y="59"/>
                  </a:cubicBezTo>
                  <a:cubicBezTo>
                    <a:pt x="202" y="59"/>
                    <a:pt x="202" y="59"/>
                    <a:pt x="202" y="59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67"/>
                    <a:pt x="207" y="67"/>
                    <a:pt x="207" y="67"/>
                  </a:cubicBezTo>
                  <a:cubicBezTo>
                    <a:pt x="201" y="67"/>
                    <a:pt x="195" y="67"/>
                    <a:pt x="190" y="67"/>
                  </a:cubicBezTo>
                  <a:cubicBezTo>
                    <a:pt x="183" y="67"/>
                    <a:pt x="176" y="67"/>
                    <a:pt x="170" y="67"/>
                  </a:cubicBezTo>
                  <a:lnTo>
                    <a:pt x="176" y="59"/>
                  </a:lnTo>
                  <a:close/>
                  <a:moveTo>
                    <a:pt x="337" y="181"/>
                  </a:moveTo>
                  <a:cubicBezTo>
                    <a:pt x="319" y="181"/>
                    <a:pt x="304" y="187"/>
                    <a:pt x="293" y="199"/>
                  </a:cubicBezTo>
                  <a:cubicBezTo>
                    <a:pt x="281" y="213"/>
                    <a:pt x="276" y="231"/>
                    <a:pt x="275" y="244"/>
                  </a:cubicBezTo>
                  <a:cubicBezTo>
                    <a:pt x="150" y="244"/>
                    <a:pt x="150" y="244"/>
                    <a:pt x="150" y="244"/>
                  </a:cubicBezTo>
                  <a:cubicBezTo>
                    <a:pt x="149" y="233"/>
                    <a:pt x="146" y="217"/>
                    <a:pt x="136" y="204"/>
                  </a:cubicBezTo>
                  <a:cubicBezTo>
                    <a:pt x="129" y="195"/>
                    <a:pt x="115" y="184"/>
                    <a:pt x="91" y="182"/>
                  </a:cubicBezTo>
                  <a:cubicBezTo>
                    <a:pt x="90" y="182"/>
                    <a:pt x="90" y="182"/>
                    <a:pt x="90" y="182"/>
                  </a:cubicBezTo>
                  <a:cubicBezTo>
                    <a:pt x="90" y="182"/>
                    <a:pt x="90" y="182"/>
                    <a:pt x="90" y="182"/>
                  </a:cubicBezTo>
                  <a:cubicBezTo>
                    <a:pt x="89" y="182"/>
                    <a:pt x="88" y="182"/>
                    <a:pt x="88" y="182"/>
                  </a:cubicBezTo>
                  <a:cubicBezTo>
                    <a:pt x="63" y="182"/>
                    <a:pt x="48" y="192"/>
                    <a:pt x="40" y="201"/>
                  </a:cubicBezTo>
                  <a:cubicBezTo>
                    <a:pt x="43" y="178"/>
                    <a:pt x="50" y="150"/>
                    <a:pt x="70" y="127"/>
                  </a:cubicBezTo>
                  <a:cubicBezTo>
                    <a:pt x="95" y="98"/>
                    <a:pt x="135" y="83"/>
                    <a:pt x="190" y="83"/>
                  </a:cubicBezTo>
                  <a:cubicBezTo>
                    <a:pt x="197" y="83"/>
                    <a:pt x="205" y="83"/>
                    <a:pt x="213" y="84"/>
                  </a:cubicBezTo>
                  <a:cubicBezTo>
                    <a:pt x="214" y="84"/>
                    <a:pt x="214" y="84"/>
                    <a:pt x="214" y="84"/>
                  </a:cubicBezTo>
                  <a:cubicBezTo>
                    <a:pt x="215" y="84"/>
                    <a:pt x="215" y="84"/>
                    <a:pt x="215" y="84"/>
                  </a:cubicBezTo>
                  <a:cubicBezTo>
                    <a:pt x="216" y="84"/>
                    <a:pt x="216" y="84"/>
                    <a:pt x="216" y="84"/>
                  </a:cubicBezTo>
                  <a:cubicBezTo>
                    <a:pt x="309" y="84"/>
                    <a:pt x="373" y="176"/>
                    <a:pt x="385" y="193"/>
                  </a:cubicBezTo>
                  <a:cubicBezTo>
                    <a:pt x="386" y="203"/>
                    <a:pt x="386" y="203"/>
                    <a:pt x="386" y="203"/>
                  </a:cubicBezTo>
                  <a:cubicBezTo>
                    <a:pt x="385" y="203"/>
                    <a:pt x="384" y="202"/>
                    <a:pt x="384" y="201"/>
                  </a:cubicBezTo>
                  <a:cubicBezTo>
                    <a:pt x="376" y="192"/>
                    <a:pt x="362" y="181"/>
                    <a:pt x="337" y="181"/>
                  </a:cubicBezTo>
                  <a:close/>
                  <a:moveTo>
                    <a:pt x="114" y="246"/>
                  </a:moveTo>
                  <a:cubicBezTo>
                    <a:pt x="114" y="262"/>
                    <a:pt x="102" y="275"/>
                    <a:pt x="86" y="275"/>
                  </a:cubicBezTo>
                  <a:cubicBezTo>
                    <a:pt x="70" y="275"/>
                    <a:pt x="57" y="262"/>
                    <a:pt x="57" y="246"/>
                  </a:cubicBezTo>
                  <a:cubicBezTo>
                    <a:pt x="57" y="230"/>
                    <a:pt x="70" y="217"/>
                    <a:pt x="86" y="217"/>
                  </a:cubicBezTo>
                  <a:cubicBezTo>
                    <a:pt x="102" y="217"/>
                    <a:pt x="114" y="230"/>
                    <a:pt x="114" y="246"/>
                  </a:cubicBezTo>
                  <a:close/>
                  <a:moveTo>
                    <a:pt x="367" y="246"/>
                  </a:moveTo>
                  <a:cubicBezTo>
                    <a:pt x="367" y="262"/>
                    <a:pt x="354" y="275"/>
                    <a:pt x="338" y="275"/>
                  </a:cubicBezTo>
                  <a:cubicBezTo>
                    <a:pt x="322" y="275"/>
                    <a:pt x="310" y="262"/>
                    <a:pt x="310" y="246"/>
                  </a:cubicBezTo>
                  <a:cubicBezTo>
                    <a:pt x="310" y="230"/>
                    <a:pt x="322" y="217"/>
                    <a:pt x="338" y="217"/>
                  </a:cubicBezTo>
                  <a:cubicBezTo>
                    <a:pt x="354" y="217"/>
                    <a:pt x="367" y="230"/>
                    <a:pt x="367" y="246"/>
                  </a:cubicBezTo>
                  <a:close/>
                  <a:moveTo>
                    <a:pt x="265" y="152"/>
                  </a:moveTo>
                  <a:cubicBezTo>
                    <a:pt x="126" y="152"/>
                    <a:pt x="126" y="152"/>
                    <a:pt x="126" y="152"/>
                  </a:cubicBezTo>
                  <a:cubicBezTo>
                    <a:pt x="123" y="152"/>
                    <a:pt x="121" y="153"/>
                    <a:pt x="119" y="156"/>
                  </a:cubicBezTo>
                  <a:cubicBezTo>
                    <a:pt x="118" y="158"/>
                    <a:pt x="118" y="161"/>
                    <a:pt x="119" y="164"/>
                  </a:cubicBezTo>
                  <a:cubicBezTo>
                    <a:pt x="122" y="170"/>
                    <a:pt x="151" y="224"/>
                    <a:pt x="174" y="234"/>
                  </a:cubicBezTo>
                  <a:cubicBezTo>
                    <a:pt x="176" y="235"/>
                    <a:pt x="177" y="235"/>
                    <a:pt x="178" y="235"/>
                  </a:cubicBezTo>
                  <a:cubicBezTo>
                    <a:pt x="259" y="235"/>
                    <a:pt x="259" y="235"/>
                    <a:pt x="259" y="235"/>
                  </a:cubicBezTo>
                  <a:cubicBezTo>
                    <a:pt x="263" y="235"/>
                    <a:pt x="267" y="232"/>
                    <a:pt x="267" y="228"/>
                  </a:cubicBezTo>
                  <a:cubicBezTo>
                    <a:pt x="273" y="161"/>
                    <a:pt x="273" y="161"/>
                    <a:pt x="273" y="161"/>
                  </a:cubicBezTo>
                  <a:cubicBezTo>
                    <a:pt x="273" y="158"/>
                    <a:pt x="272" y="156"/>
                    <a:pt x="271" y="155"/>
                  </a:cubicBezTo>
                  <a:cubicBezTo>
                    <a:pt x="269" y="153"/>
                    <a:pt x="267" y="152"/>
                    <a:pt x="265" y="152"/>
                  </a:cubicBezTo>
                  <a:close/>
                  <a:moveTo>
                    <a:pt x="252" y="219"/>
                  </a:moveTo>
                  <a:cubicBezTo>
                    <a:pt x="180" y="219"/>
                    <a:pt x="180" y="219"/>
                    <a:pt x="180" y="219"/>
                  </a:cubicBezTo>
                  <a:cubicBezTo>
                    <a:pt x="168" y="212"/>
                    <a:pt x="151" y="188"/>
                    <a:pt x="140" y="168"/>
                  </a:cubicBezTo>
                  <a:cubicBezTo>
                    <a:pt x="256" y="168"/>
                    <a:pt x="256" y="168"/>
                    <a:pt x="256" y="168"/>
                  </a:cubicBezTo>
                  <a:lnTo>
                    <a:pt x="252" y="219"/>
                  </a:lnTo>
                  <a:close/>
                  <a:moveTo>
                    <a:pt x="194" y="90"/>
                  </a:moveTo>
                  <a:cubicBezTo>
                    <a:pt x="193" y="90"/>
                    <a:pt x="192" y="90"/>
                    <a:pt x="191" y="90"/>
                  </a:cubicBezTo>
                  <a:cubicBezTo>
                    <a:pt x="129" y="90"/>
                    <a:pt x="118" y="137"/>
                    <a:pt x="118" y="137"/>
                  </a:cubicBezTo>
                  <a:cubicBezTo>
                    <a:pt x="118" y="140"/>
                    <a:pt x="118" y="142"/>
                    <a:pt x="120" y="144"/>
                  </a:cubicBezTo>
                  <a:cubicBezTo>
                    <a:pt x="121" y="146"/>
                    <a:pt x="124" y="147"/>
                    <a:pt x="126" y="147"/>
                  </a:cubicBezTo>
                  <a:cubicBezTo>
                    <a:pt x="265" y="147"/>
                    <a:pt x="265" y="147"/>
                    <a:pt x="265" y="147"/>
                  </a:cubicBezTo>
                  <a:cubicBezTo>
                    <a:pt x="269" y="147"/>
                    <a:pt x="273" y="143"/>
                    <a:pt x="273" y="139"/>
                  </a:cubicBezTo>
                  <a:cubicBezTo>
                    <a:pt x="273" y="137"/>
                    <a:pt x="273" y="123"/>
                    <a:pt x="260" y="110"/>
                  </a:cubicBezTo>
                  <a:cubicBezTo>
                    <a:pt x="246" y="97"/>
                    <a:pt x="224" y="90"/>
                    <a:pt x="194" y="90"/>
                  </a:cubicBezTo>
                  <a:close/>
                  <a:moveTo>
                    <a:pt x="138" y="131"/>
                  </a:moveTo>
                  <a:cubicBezTo>
                    <a:pt x="144" y="121"/>
                    <a:pt x="159" y="106"/>
                    <a:pt x="192" y="106"/>
                  </a:cubicBezTo>
                  <a:cubicBezTo>
                    <a:pt x="192" y="106"/>
                    <a:pt x="192" y="106"/>
                    <a:pt x="192" y="106"/>
                  </a:cubicBezTo>
                  <a:cubicBezTo>
                    <a:pt x="236" y="105"/>
                    <a:pt x="250" y="121"/>
                    <a:pt x="255" y="131"/>
                  </a:cubicBezTo>
                  <a:lnTo>
                    <a:pt x="138" y="13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31" tIns="45716" rIns="91431" bIns="45716" numCol="1" anchor="t" anchorCtr="0" compatLnSpc="1">
              <a:prstTxWarp prst="textNoShape">
                <a:avLst/>
              </a:prstTxWarp>
            </a:bodyPr>
            <a:lstStyle/>
            <a:p>
              <a:pPr defTabSz="914256"/>
              <a:endParaRPr lang="en-US">
                <a:solidFill>
                  <a:srgbClr val="717074"/>
                </a:solidFill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9AF4DD4-A405-465A-B46F-C19E2A13E6D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324250" y="1081405"/>
              <a:ext cx="612340" cy="509766"/>
            </a:xfrm>
            <a:custGeom>
              <a:avLst/>
              <a:gdLst>
                <a:gd name="T0" fmla="*/ 363 w 384"/>
                <a:gd name="T1" fmla="*/ 0 h 319"/>
                <a:gd name="T2" fmla="*/ 19 w 384"/>
                <a:gd name="T3" fmla="*/ 0 h 319"/>
                <a:gd name="T4" fmla="*/ 0 w 384"/>
                <a:gd name="T5" fmla="*/ 19 h 319"/>
                <a:gd name="T6" fmla="*/ 0 w 384"/>
                <a:gd name="T7" fmla="*/ 237 h 319"/>
                <a:gd name="T8" fmla="*/ 19 w 384"/>
                <a:gd name="T9" fmla="*/ 256 h 319"/>
                <a:gd name="T10" fmla="*/ 157 w 384"/>
                <a:gd name="T11" fmla="*/ 256 h 319"/>
                <a:gd name="T12" fmla="*/ 150 w 384"/>
                <a:gd name="T13" fmla="*/ 284 h 319"/>
                <a:gd name="T14" fmla="*/ 119 w 384"/>
                <a:gd name="T15" fmla="*/ 298 h 319"/>
                <a:gd name="T16" fmla="*/ 115 w 384"/>
                <a:gd name="T17" fmla="*/ 311 h 319"/>
                <a:gd name="T18" fmla="*/ 126 w 384"/>
                <a:gd name="T19" fmla="*/ 319 h 319"/>
                <a:gd name="T20" fmla="*/ 258 w 384"/>
                <a:gd name="T21" fmla="*/ 319 h 319"/>
                <a:gd name="T22" fmla="*/ 269 w 384"/>
                <a:gd name="T23" fmla="*/ 311 h 319"/>
                <a:gd name="T24" fmla="*/ 265 w 384"/>
                <a:gd name="T25" fmla="*/ 298 h 319"/>
                <a:gd name="T26" fmla="*/ 234 w 384"/>
                <a:gd name="T27" fmla="*/ 284 h 319"/>
                <a:gd name="T28" fmla="*/ 229 w 384"/>
                <a:gd name="T29" fmla="*/ 256 h 319"/>
                <a:gd name="T30" fmla="*/ 364 w 384"/>
                <a:gd name="T31" fmla="*/ 256 h 319"/>
                <a:gd name="T32" fmla="*/ 384 w 384"/>
                <a:gd name="T33" fmla="*/ 236 h 319"/>
                <a:gd name="T34" fmla="*/ 384 w 384"/>
                <a:gd name="T35" fmla="*/ 21 h 319"/>
                <a:gd name="T36" fmla="*/ 363 w 384"/>
                <a:gd name="T37" fmla="*/ 0 h 319"/>
                <a:gd name="T38" fmla="*/ 143 w 384"/>
                <a:gd name="T39" fmla="*/ 303 h 319"/>
                <a:gd name="T40" fmla="*/ 179 w 384"/>
                <a:gd name="T41" fmla="*/ 295 h 319"/>
                <a:gd name="T42" fmla="*/ 202 w 384"/>
                <a:gd name="T43" fmla="*/ 295 h 319"/>
                <a:gd name="T44" fmla="*/ 241 w 384"/>
                <a:gd name="T45" fmla="*/ 303 h 319"/>
                <a:gd name="T46" fmla="*/ 143 w 384"/>
                <a:gd name="T47" fmla="*/ 303 h 319"/>
                <a:gd name="T48" fmla="*/ 190 w 384"/>
                <a:gd name="T49" fmla="*/ 279 h 319"/>
                <a:gd name="T50" fmla="*/ 178 w 384"/>
                <a:gd name="T51" fmla="*/ 279 h 319"/>
                <a:gd name="T52" fmla="*/ 168 w 384"/>
                <a:gd name="T53" fmla="*/ 279 h 319"/>
                <a:gd name="T54" fmla="*/ 172 w 384"/>
                <a:gd name="T55" fmla="*/ 261 h 319"/>
                <a:gd name="T56" fmla="*/ 214 w 384"/>
                <a:gd name="T57" fmla="*/ 261 h 319"/>
                <a:gd name="T58" fmla="*/ 217 w 384"/>
                <a:gd name="T59" fmla="*/ 279 h 319"/>
                <a:gd name="T60" fmla="*/ 203 w 384"/>
                <a:gd name="T61" fmla="*/ 279 h 319"/>
                <a:gd name="T62" fmla="*/ 190 w 384"/>
                <a:gd name="T63" fmla="*/ 279 h 319"/>
                <a:gd name="T64" fmla="*/ 19 w 384"/>
                <a:gd name="T65" fmla="*/ 16 h 319"/>
                <a:gd name="T66" fmla="*/ 363 w 384"/>
                <a:gd name="T67" fmla="*/ 16 h 319"/>
                <a:gd name="T68" fmla="*/ 368 w 384"/>
                <a:gd name="T69" fmla="*/ 21 h 319"/>
                <a:gd name="T70" fmla="*/ 368 w 384"/>
                <a:gd name="T71" fmla="*/ 202 h 319"/>
                <a:gd name="T72" fmla="*/ 16 w 384"/>
                <a:gd name="T73" fmla="*/ 202 h 319"/>
                <a:gd name="T74" fmla="*/ 16 w 384"/>
                <a:gd name="T75" fmla="*/ 19 h 319"/>
                <a:gd name="T76" fmla="*/ 19 w 384"/>
                <a:gd name="T77" fmla="*/ 16 h 319"/>
                <a:gd name="T78" fmla="*/ 364 w 384"/>
                <a:gd name="T79" fmla="*/ 240 h 319"/>
                <a:gd name="T80" fmla="*/ 19 w 384"/>
                <a:gd name="T81" fmla="*/ 240 h 319"/>
                <a:gd name="T82" fmla="*/ 16 w 384"/>
                <a:gd name="T83" fmla="*/ 237 h 319"/>
                <a:gd name="T84" fmla="*/ 16 w 384"/>
                <a:gd name="T85" fmla="*/ 218 h 319"/>
                <a:gd name="T86" fmla="*/ 368 w 384"/>
                <a:gd name="T87" fmla="*/ 218 h 319"/>
                <a:gd name="T88" fmla="*/ 368 w 384"/>
                <a:gd name="T89" fmla="*/ 236 h 319"/>
                <a:gd name="T90" fmla="*/ 364 w 384"/>
                <a:gd name="T91" fmla="*/ 240 h 319"/>
                <a:gd name="T92" fmla="*/ 200 w 384"/>
                <a:gd name="T93" fmla="*/ 231 h 319"/>
                <a:gd name="T94" fmla="*/ 192 w 384"/>
                <a:gd name="T95" fmla="*/ 239 h 319"/>
                <a:gd name="T96" fmla="*/ 184 w 384"/>
                <a:gd name="T97" fmla="*/ 231 h 319"/>
                <a:gd name="T98" fmla="*/ 192 w 384"/>
                <a:gd name="T99" fmla="*/ 224 h 319"/>
                <a:gd name="T100" fmla="*/ 200 w 384"/>
                <a:gd name="T101" fmla="*/ 23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84" h="319">
                  <a:moveTo>
                    <a:pt x="36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48"/>
                    <a:pt x="9" y="256"/>
                    <a:pt x="19" y="256"/>
                  </a:cubicBezTo>
                  <a:cubicBezTo>
                    <a:pt x="157" y="256"/>
                    <a:pt x="157" y="256"/>
                    <a:pt x="157" y="256"/>
                  </a:cubicBezTo>
                  <a:cubicBezTo>
                    <a:pt x="150" y="284"/>
                    <a:pt x="150" y="284"/>
                    <a:pt x="150" y="284"/>
                  </a:cubicBezTo>
                  <a:cubicBezTo>
                    <a:pt x="136" y="287"/>
                    <a:pt x="126" y="293"/>
                    <a:pt x="119" y="298"/>
                  </a:cubicBezTo>
                  <a:cubicBezTo>
                    <a:pt x="115" y="301"/>
                    <a:pt x="114" y="306"/>
                    <a:pt x="115" y="311"/>
                  </a:cubicBezTo>
                  <a:cubicBezTo>
                    <a:pt x="117" y="316"/>
                    <a:pt x="121" y="319"/>
                    <a:pt x="126" y="319"/>
                  </a:cubicBezTo>
                  <a:cubicBezTo>
                    <a:pt x="258" y="319"/>
                    <a:pt x="258" y="319"/>
                    <a:pt x="258" y="319"/>
                  </a:cubicBezTo>
                  <a:cubicBezTo>
                    <a:pt x="263" y="319"/>
                    <a:pt x="267" y="316"/>
                    <a:pt x="269" y="311"/>
                  </a:cubicBezTo>
                  <a:cubicBezTo>
                    <a:pt x="270" y="306"/>
                    <a:pt x="269" y="301"/>
                    <a:pt x="265" y="298"/>
                  </a:cubicBezTo>
                  <a:cubicBezTo>
                    <a:pt x="258" y="293"/>
                    <a:pt x="249" y="288"/>
                    <a:pt x="234" y="284"/>
                  </a:cubicBezTo>
                  <a:cubicBezTo>
                    <a:pt x="229" y="256"/>
                    <a:pt x="229" y="256"/>
                    <a:pt x="229" y="256"/>
                  </a:cubicBezTo>
                  <a:cubicBezTo>
                    <a:pt x="364" y="256"/>
                    <a:pt x="364" y="256"/>
                    <a:pt x="364" y="256"/>
                  </a:cubicBezTo>
                  <a:cubicBezTo>
                    <a:pt x="375" y="256"/>
                    <a:pt x="384" y="247"/>
                    <a:pt x="384" y="236"/>
                  </a:cubicBezTo>
                  <a:cubicBezTo>
                    <a:pt x="384" y="21"/>
                    <a:pt x="384" y="21"/>
                    <a:pt x="384" y="21"/>
                  </a:cubicBezTo>
                  <a:cubicBezTo>
                    <a:pt x="384" y="10"/>
                    <a:pt x="375" y="0"/>
                    <a:pt x="363" y="0"/>
                  </a:cubicBezTo>
                  <a:close/>
                  <a:moveTo>
                    <a:pt x="143" y="303"/>
                  </a:moveTo>
                  <a:cubicBezTo>
                    <a:pt x="152" y="299"/>
                    <a:pt x="163" y="296"/>
                    <a:pt x="179" y="295"/>
                  </a:cubicBezTo>
                  <a:cubicBezTo>
                    <a:pt x="202" y="295"/>
                    <a:pt x="202" y="295"/>
                    <a:pt x="202" y="295"/>
                  </a:cubicBezTo>
                  <a:cubicBezTo>
                    <a:pt x="219" y="296"/>
                    <a:pt x="232" y="299"/>
                    <a:pt x="241" y="303"/>
                  </a:cubicBezTo>
                  <a:lnTo>
                    <a:pt x="143" y="303"/>
                  </a:lnTo>
                  <a:close/>
                  <a:moveTo>
                    <a:pt x="190" y="279"/>
                  </a:moveTo>
                  <a:cubicBezTo>
                    <a:pt x="186" y="279"/>
                    <a:pt x="182" y="279"/>
                    <a:pt x="178" y="279"/>
                  </a:cubicBezTo>
                  <a:cubicBezTo>
                    <a:pt x="168" y="279"/>
                    <a:pt x="168" y="279"/>
                    <a:pt x="168" y="279"/>
                  </a:cubicBezTo>
                  <a:cubicBezTo>
                    <a:pt x="172" y="261"/>
                    <a:pt x="172" y="261"/>
                    <a:pt x="172" y="261"/>
                  </a:cubicBezTo>
                  <a:cubicBezTo>
                    <a:pt x="214" y="261"/>
                    <a:pt x="214" y="261"/>
                    <a:pt x="214" y="261"/>
                  </a:cubicBezTo>
                  <a:cubicBezTo>
                    <a:pt x="217" y="279"/>
                    <a:pt x="217" y="279"/>
                    <a:pt x="217" y="279"/>
                  </a:cubicBezTo>
                  <a:cubicBezTo>
                    <a:pt x="203" y="279"/>
                    <a:pt x="203" y="279"/>
                    <a:pt x="203" y="279"/>
                  </a:cubicBezTo>
                  <a:cubicBezTo>
                    <a:pt x="199" y="279"/>
                    <a:pt x="194" y="279"/>
                    <a:pt x="190" y="279"/>
                  </a:cubicBezTo>
                  <a:close/>
                  <a:moveTo>
                    <a:pt x="19" y="16"/>
                  </a:moveTo>
                  <a:cubicBezTo>
                    <a:pt x="363" y="16"/>
                    <a:pt x="363" y="16"/>
                    <a:pt x="363" y="16"/>
                  </a:cubicBezTo>
                  <a:cubicBezTo>
                    <a:pt x="366" y="16"/>
                    <a:pt x="368" y="18"/>
                    <a:pt x="368" y="21"/>
                  </a:cubicBezTo>
                  <a:cubicBezTo>
                    <a:pt x="368" y="202"/>
                    <a:pt x="368" y="202"/>
                    <a:pt x="368" y="202"/>
                  </a:cubicBezTo>
                  <a:cubicBezTo>
                    <a:pt x="16" y="202"/>
                    <a:pt x="16" y="202"/>
                    <a:pt x="16" y="202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8"/>
                    <a:pt x="17" y="16"/>
                    <a:pt x="19" y="16"/>
                  </a:cubicBezTo>
                  <a:close/>
                  <a:moveTo>
                    <a:pt x="364" y="240"/>
                  </a:moveTo>
                  <a:cubicBezTo>
                    <a:pt x="19" y="240"/>
                    <a:pt x="19" y="240"/>
                    <a:pt x="19" y="240"/>
                  </a:cubicBezTo>
                  <a:cubicBezTo>
                    <a:pt x="17" y="240"/>
                    <a:pt x="16" y="239"/>
                    <a:pt x="16" y="237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368" y="218"/>
                    <a:pt x="368" y="218"/>
                    <a:pt x="368" y="218"/>
                  </a:cubicBezTo>
                  <a:cubicBezTo>
                    <a:pt x="368" y="236"/>
                    <a:pt x="368" y="236"/>
                    <a:pt x="368" y="236"/>
                  </a:cubicBezTo>
                  <a:cubicBezTo>
                    <a:pt x="368" y="238"/>
                    <a:pt x="366" y="240"/>
                    <a:pt x="364" y="240"/>
                  </a:cubicBezTo>
                  <a:close/>
                  <a:moveTo>
                    <a:pt x="200" y="231"/>
                  </a:moveTo>
                  <a:cubicBezTo>
                    <a:pt x="200" y="236"/>
                    <a:pt x="196" y="239"/>
                    <a:pt x="192" y="239"/>
                  </a:cubicBezTo>
                  <a:cubicBezTo>
                    <a:pt x="188" y="239"/>
                    <a:pt x="184" y="236"/>
                    <a:pt x="184" y="231"/>
                  </a:cubicBezTo>
                  <a:cubicBezTo>
                    <a:pt x="184" y="227"/>
                    <a:pt x="188" y="224"/>
                    <a:pt x="192" y="224"/>
                  </a:cubicBezTo>
                  <a:cubicBezTo>
                    <a:pt x="196" y="224"/>
                    <a:pt x="200" y="227"/>
                    <a:pt x="200" y="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31" tIns="45716" rIns="91431" bIns="45716" numCol="1" anchor="t" anchorCtr="0" compatLnSpc="1">
              <a:prstTxWarp prst="textNoShape">
                <a:avLst/>
              </a:prstTxWarp>
            </a:bodyPr>
            <a:lstStyle/>
            <a:p>
              <a:pPr defTabSz="914256"/>
              <a:endParaRPr lang="en-US">
                <a:solidFill>
                  <a:srgbClr val="717074"/>
                </a:solidFill>
              </a:endParaRPr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2D064ED4-77E8-42FC-9A46-D09C47ED0C7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294013" y="1060663"/>
              <a:ext cx="365565" cy="530508"/>
            </a:xfrm>
            <a:custGeom>
              <a:avLst/>
              <a:gdLst>
                <a:gd name="T0" fmla="*/ 244 w 265"/>
                <a:gd name="T1" fmla="*/ 0 h 384"/>
                <a:gd name="T2" fmla="*/ 23 w 265"/>
                <a:gd name="T3" fmla="*/ 0 h 384"/>
                <a:gd name="T4" fmla="*/ 0 w 265"/>
                <a:gd name="T5" fmla="*/ 24 h 384"/>
                <a:gd name="T6" fmla="*/ 0 w 265"/>
                <a:gd name="T7" fmla="*/ 321 h 384"/>
                <a:gd name="T8" fmla="*/ 0 w 265"/>
                <a:gd name="T9" fmla="*/ 321 h 384"/>
                <a:gd name="T10" fmla="*/ 0 w 265"/>
                <a:gd name="T11" fmla="*/ 337 h 384"/>
                <a:gd name="T12" fmla="*/ 0 w 265"/>
                <a:gd name="T13" fmla="*/ 337 h 384"/>
                <a:gd name="T14" fmla="*/ 0 w 265"/>
                <a:gd name="T15" fmla="*/ 364 h 384"/>
                <a:gd name="T16" fmla="*/ 20 w 265"/>
                <a:gd name="T17" fmla="*/ 384 h 384"/>
                <a:gd name="T18" fmla="*/ 241 w 265"/>
                <a:gd name="T19" fmla="*/ 384 h 384"/>
                <a:gd name="T20" fmla="*/ 265 w 265"/>
                <a:gd name="T21" fmla="*/ 360 h 384"/>
                <a:gd name="T22" fmla="*/ 265 w 265"/>
                <a:gd name="T23" fmla="*/ 21 h 384"/>
                <a:gd name="T24" fmla="*/ 244 w 265"/>
                <a:gd name="T25" fmla="*/ 0 h 384"/>
                <a:gd name="T26" fmla="*/ 16 w 265"/>
                <a:gd name="T27" fmla="*/ 24 h 384"/>
                <a:gd name="T28" fmla="*/ 23 w 265"/>
                <a:gd name="T29" fmla="*/ 16 h 384"/>
                <a:gd name="T30" fmla="*/ 244 w 265"/>
                <a:gd name="T31" fmla="*/ 16 h 384"/>
                <a:gd name="T32" fmla="*/ 249 w 265"/>
                <a:gd name="T33" fmla="*/ 21 h 384"/>
                <a:gd name="T34" fmla="*/ 249 w 265"/>
                <a:gd name="T35" fmla="*/ 321 h 384"/>
                <a:gd name="T36" fmla="*/ 16 w 265"/>
                <a:gd name="T37" fmla="*/ 321 h 384"/>
                <a:gd name="T38" fmla="*/ 16 w 265"/>
                <a:gd name="T39" fmla="*/ 24 h 384"/>
                <a:gd name="T40" fmla="*/ 241 w 265"/>
                <a:gd name="T41" fmla="*/ 368 h 384"/>
                <a:gd name="T42" fmla="*/ 20 w 265"/>
                <a:gd name="T43" fmla="*/ 368 h 384"/>
                <a:gd name="T44" fmla="*/ 16 w 265"/>
                <a:gd name="T45" fmla="*/ 364 h 384"/>
                <a:gd name="T46" fmla="*/ 16 w 265"/>
                <a:gd name="T47" fmla="*/ 337 h 384"/>
                <a:gd name="T48" fmla="*/ 249 w 265"/>
                <a:gd name="T49" fmla="*/ 337 h 384"/>
                <a:gd name="T50" fmla="*/ 249 w 265"/>
                <a:gd name="T51" fmla="*/ 360 h 384"/>
                <a:gd name="T52" fmla="*/ 241 w 265"/>
                <a:gd name="T53" fmla="*/ 368 h 384"/>
                <a:gd name="T54" fmla="*/ 144 w 265"/>
                <a:gd name="T55" fmla="*/ 354 h 384"/>
                <a:gd name="T56" fmla="*/ 132 w 265"/>
                <a:gd name="T57" fmla="*/ 366 h 384"/>
                <a:gd name="T58" fmla="*/ 120 w 265"/>
                <a:gd name="T59" fmla="*/ 354 h 384"/>
                <a:gd name="T60" fmla="*/ 132 w 265"/>
                <a:gd name="T61" fmla="*/ 342 h 384"/>
                <a:gd name="T62" fmla="*/ 144 w 265"/>
                <a:gd name="T63" fmla="*/ 35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5" h="384">
                  <a:moveTo>
                    <a:pt x="244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1"/>
                    <a:pt x="0" y="24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75"/>
                    <a:pt x="9" y="384"/>
                    <a:pt x="20" y="384"/>
                  </a:cubicBezTo>
                  <a:cubicBezTo>
                    <a:pt x="241" y="384"/>
                    <a:pt x="241" y="384"/>
                    <a:pt x="241" y="384"/>
                  </a:cubicBezTo>
                  <a:cubicBezTo>
                    <a:pt x="254" y="384"/>
                    <a:pt x="265" y="373"/>
                    <a:pt x="265" y="360"/>
                  </a:cubicBezTo>
                  <a:cubicBezTo>
                    <a:pt x="265" y="21"/>
                    <a:pt x="265" y="21"/>
                    <a:pt x="265" y="21"/>
                  </a:cubicBezTo>
                  <a:cubicBezTo>
                    <a:pt x="265" y="9"/>
                    <a:pt x="255" y="0"/>
                    <a:pt x="244" y="0"/>
                  </a:cubicBezTo>
                  <a:close/>
                  <a:moveTo>
                    <a:pt x="16" y="24"/>
                  </a:moveTo>
                  <a:cubicBezTo>
                    <a:pt x="16" y="19"/>
                    <a:pt x="19" y="16"/>
                    <a:pt x="23" y="16"/>
                  </a:cubicBezTo>
                  <a:cubicBezTo>
                    <a:pt x="244" y="16"/>
                    <a:pt x="244" y="16"/>
                    <a:pt x="244" y="16"/>
                  </a:cubicBezTo>
                  <a:cubicBezTo>
                    <a:pt x="246" y="16"/>
                    <a:pt x="249" y="18"/>
                    <a:pt x="249" y="21"/>
                  </a:cubicBezTo>
                  <a:cubicBezTo>
                    <a:pt x="249" y="321"/>
                    <a:pt x="249" y="321"/>
                    <a:pt x="249" y="321"/>
                  </a:cubicBezTo>
                  <a:cubicBezTo>
                    <a:pt x="16" y="321"/>
                    <a:pt x="16" y="321"/>
                    <a:pt x="16" y="321"/>
                  </a:cubicBezTo>
                  <a:lnTo>
                    <a:pt x="16" y="24"/>
                  </a:lnTo>
                  <a:close/>
                  <a:moveTo>
                    <a:pt x="241" y="368"/>
                  </a:moveTo>
                  <a:cubicBezTo>
                    <a:pt x="20" y="368"/>
                    <a:pt x="20" y="368"/>
                    <a:pt x="20" y="368"/>
                  </a:cubicBezTo>
                  <a:cubicBezTo>
                    <a:pt x="18" y="368"/>
                    <a:pt x="16" y="366"/>
                    <a:pt x="16" y="364"/>
                  </a:cubicBezTo>
                  <a:cubicBezTo>
                    <a:pt x="16" y="337"/>
                    <a:pt x="16" y="337"/>
                    <a:pt x="16" y="337"/>
                  </a:cubicBezTo>
                  <a:cubicBezTo>
                    <a:pt x="249" y="337"/>
                    <a:pt x="249" y="337"/>
                    <a:pt x="249" y="337"/>
                  </a:cubicBezTo>
                  <a:cubicBezTo>
                    <a:pt x="249" y="360"/>
                    <a:pt x="249" y="360"/>
                    <a:pt x="249" y="360"/>
                  </a:cubicBezTo>
                  <a:cubicBezTo>
                    <a:pt x="249" y="365"/>
                    <a:pt x="245" y="368"/>
                    <a:pt x="241" y="368"/>
                  </a:cubicBezTo>
                  <a:close/>
                  <a:moveTo>
                    <a:pt x="144" y="354"/>
                  </a:moveTo>
                  <a:cubicBezTo>
                    <a:pt x="144" y="361"/>
                    <a:pt x="139" y="366"/>
                    <a:pt x="132" y="366"/>
                  </a:cubicBezTo>
                  <a:cubicBezTo>
                    <a:pt x="126" y="366"/>
                    <a:pt x="120" y="361"/>
                    <a:pt x="120" y="354"/>
                  </a:cubicBezTo>
                  <a:cubicBezTo>
                    <a:pt x="120" y="348"/>
                    <a:pt x="126" y="342"/>
                    <a:pt x="132" y="342"/>
                  </a:cubicBezTo>
                  <a:cubicBezTo>
                    <a:pt x="139" y="342"/>
                    <a:pt x="144" y="348"/>
                    <a:pt x="144" y="35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31" tIns="45716" rIns="91431" bIns="45716" numCol="1" anchor="t" anchorCtr="0" compatLnSpc="1">
              <a:prstTxWarp prst="textNoShape">
                <a:avLst/>
              </a:prstTxWarp>
            </a:bodyPr>
            <a:lstStyle/>
            <a:p>
              <a:pPr defTabSz="914256"/>
              <a:endParaRPr lang="en-US">
                <a:solidFill>
                  <a:srgbClr val="717074"/>
                </a:solidFill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C667D785-8199-4A5C-AA8C-DC847809632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355335" y="1060663"/>
              <a:ext cx="274006" cy="530508"/>
            </a:xfrm>
            <a:custGeom>
              <a:avLst/>
              <a:gdLst>
                <a:gd name="T0" fmla="*/ 79 w 198"/>
                <a:gd name="T1" fmla="*/ 29 h 384"/>
                <a:gd name="T2" fmla="*/ 79 w 198"/>
                <a:gd name="T3" fmla="*/ 25 h 384"/>
                <a:gd name="T4" fmla="*/ 82 w 198"/>
                <a:gd name="T5" fmla="*/ 22 h 384"/>
                <a:gd name="T6" fmla="*/ 116 w 198"/>
                <a:gd name="T7" fmla="*/ 22 h 384"/>
                <a:gd name="T8" fmla="*/ 119 w 198"/>
                <a:gd name="T9" fmla="*/ 25 h 384"/>
                <a:gd name="T10" fmla="*/ 119 w 198"/>
                <a:gd name="T11" fmla="*/ 29 h 384"/>
                <a:gd name="T12" fmla="*/ 116 w 198"/>
                <a:gd name="T13" fmla="*/ 32 h 384"/>
                <a:gd name="T14" fmla="*/ 82 w 198"/>
                <a:gd name="T15" fmla="*/ 32 h 384"/>
                <a:gd name="T16" fmla="*/ 79 w 198"/>
                <a:gd name="T17" fmla="*/ 29 h 384"/>
                <a:gd name="T18" fmla="*/ 198 w 198"/>
                <a:gd name="T19" fmla="*/ 15 h 384"/>
                <a:gd name="T20" fmla="*/ 198 w 198"/>
                <a:gd name="T21" fmla="*/ 370 h 384"/>
                <a:gd name="T22" fmla="*/ 184 w 198"/>
                <a:gd name="T23" fmla="*/ 384 h 384"/>
                <a:gd name="T24" fmla="*/ 14 w 198"/>
                <a:gd name="T25" fmla="*/ 384 h 384"/>
                <a:gd name="T26" fmla="*/ 0 w 198"/>
                <a:gd name="T27" fmla="*/ 370 h 384"/>
                <a:gd name="T28" fmla="*/ 0 w 198"/>
                <a:gd name="T29" fmla="*/ 14 h 384"/>
                <a:gd name="T30" fmla="*/ 14 w 198"/>
                <a:gd name="T31" fmla="*/ 0 h 384"/>
                <a:gd name="T32" fmla="*/ 183 w 198"/>
                <a:gd name="T33" fmla="*/ 0 h 384"/>
                <a:gd name="T34" fmla="*/ 198 w 198"/>
                <a:gd name="T35" fmla="*/ 15 h 384"/>
                <a:gd name="T36" fmla="*/ 16 w 198"/>
                <a:gd name="T37" fmla="*/ 16 h 384"/>
                <a:gd name="T38" fmla="*/ 16 w 198"/>
                <a:gd name="T39" fmla="*/ 41 h 384"/>
                <a:gd name="T40" fmla="*/ 182 w 198"/>
                <a:gd name="T41" fmla="*/ 41 h 384"/>
                <a:gd name="T42" fmla="*/ 182 w 198"/>
                <a:gd name="T43" fmla="*/ 16 h 384"/>
                <a:gd name="T44" fmla="*/ 16 w 198"/>
                <a:gd name="T45" fmla="*/ 16 h 384"/>
                <a:gd name="T46" fmla="*/ 16 w 198"/>
                <a:gd name="T47" fmla="*/ 57 h 384"/>
                <a:gd name="T48" fmla="*/ 16 w 198"/>
                <a:gd name="T49" fmla="*/ 322 h 384"/>
                <a:gd name="T50" fmla="*/ 182 w 198"/>
                <a:gd name="T51" fmla="*/ 322 h 384"/>
                <a:gd name="T52" fmla="*/ 182 w 198"/>
                <a:gd name="T53" fmla="*/ 57 h 384"/>
                <a:gd name="T54" fmla="*/ 16 w 198"/>
                <a:gd name="T55" fmla="*/ 57 h 384"/>
                <a:gd name="T56" fmla="*/ 182 w 198"/>
                <a:gd name="T57" fmla="*/ 368 h 384"/>
                <a:gd name="T58" fmla="*/ 182 w 198"/>
                <a:gd name="T59" fmla="*/ 338 h 384"/>
                <a:gd name="T60" fmla="*/ 16 w 198"/>
                <a:gd name="T61" fmla="*/ 338 h 384"/>
                <a:gd name="T62" fmla="*/ 16 w 198"/>
                <a:gd name="T63" fmla="*/ 368 h 384"/>
                <a:gd name="T64" fmla="*/ 182 w 198"/>
                <a:gd name="T65" fmla="*/ 368 h 384"/>
                <a:gd name="T66" fmla="*/ 99 w 198"/>
                <a:gd name="T67" fmla="*/ 344 h 384"/>
                <a:gd name="T68" fmla="*/ 89 w 198"/>
                <a:gd name="T69" fmla="*/ 355 h 384"/>
                <a:gd name="T70" fmla="*/ 99 w 198"/>
                <a:gd name="T71" fmla="*/ 365 h 384"/>
                <a:gd name="T72" fmla="*/ 110 w 198"/>
                <a:gd name="T73" fmla="*/ 355 h 384"/>
                <a:gd name="T74" fmla="*/ 99 w 198"/>
                <a:gd name="T75" fmla="*/ 34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8" h="384">
                  <a:moveTo>
                    <a:pt x="79" y="29"/>
                  </a:moveTo>
                  <a:cubicBezTo>
                    <a:pt x="79" y="25"/>
                    <a:pt x="79" y="25"/>
                    <a:pt x="79" y="25"/>
                  </a:cubicBezTo>
                  <a:cubicBezTo>
                    <a:pt x="79" y="23"/>
                    <a:pt x="81" y="22"/>
                    <a:pt x="82" y="22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8" y="22"/>
                    <a:pt x="119" y="23"/>
                    <a:pt x="119" y="25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9" y="31"/>
                    <a:pt x="118" y="32"/>
                    <a:pt x="116" y="3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1" y="32"/>
                    <a:pt x="79" y="31"/>
                    <a:pt x="79" y="29"/>
                  </a:cubicBezTo>
                  <a:close/>
                  <a:moveTo>
                    <a:pt x="198" y="15"/>
                  </a:moveTo>
                  <a:cubicBezTo>
                    <a:pt x="198" y="370"/>
                    <a:pt x="198" y="370"/>
                    <a:pt x="198" y="370"/>
                  </a:cubicBezTo>
                  <a:cubicBezTo>
                    <a:pt x="198" y="378"/>
                    <a:pt x="192" y="384"/>
                    <a:pt x="184" y="384"/>
                  </a:cubicBezTo>
                  <a:cubicBezTo>
                    <a:pt x="14" y="384"/>
                    <a:pt x="14" y="384"/>
                    <a:pt x="14" y="384"/>
                  </a:cubicBezTo>
                  <a:cubicBezTo>
                    <a:pt x="6" y="384"/>
                    <a:pt x="0" y="378"/>
                    <a:pt x="0" y="37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91" y="0"/>
                    <a:pt x="198" y="7"/>
                    <a:pt x="198" y="15"/>
                  </a:cubicBezTo>
                  <a:close/>
                  <a:moveTo>
                    <a:pt x="16" y="16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182" y="41"/>
                    <a:pt x="182" y="41"/>
                    <a:pt x="182" y="41"/>
                  </a:cubicBezTo>
                  <a:cubicBezTo>
                    <a:pt x="182" y="16"/>
                    <a:pt x="182" y="16"/>
                    <a:pt x="182" y="16"/>
                  </a:cubicBezTo>
                  <a:lnTo>
                    <a:pt x="16" y="16"/>
                  </a:lnTo>
                  <a:close/>
                  <a:moveTo>
                    <a:pt x="16" y="57"/>
                  </a:moveTo>
                  <a:cubicBezTo>
                    <a:pt x="16" y="322"/>
                    <a:pt x="16" y="322"/>
                    <a:pt x="16" y="322"/>
                  </a:cubicBezTo>
                  <a:cubicBezTo>
                    <a:pt x="182" y="322"/>
                    <a:pt x="182" y="322"/>
                    <a:pt x="182" y="322"/>
                  </a:cubicBezTo>
                  <a:cubicBezTo>
                    <a:pt x="182" y="57"/>
                    <a:pt x="182" y="57"/>
                    <a:pt x="182" y="57"/>
                  </a:cubicBezTo>
                  <a:lnTo>
                    <a:pt x="16" y="57"/>
                  </a:lnTo>
                  <a:close/>
                  <a:moveTo>
                    <a:pt x="182" y="368"/>
                  </a:moveTo>
                  <a:cubicBezTo>
                    <a:pt x="182" y="338"/>
                    <a:pt x="182" y="338"/>
                    <a:pt x="182" y="338"/>
                  </a:cubicBezTo>
                  <a:cubicBezTo>
                    <a:pt x="16" y="338"/>
                    <a:pt x="16" y="338"/>
                    <a:pt x="16" y="338"/>
                  </a:cubicBezTo>
                  <a:cubicBezTo>
                    <a:pt x="16" y="368"/>
                    <a:pt x="16" y="368"/>
                    <a:pt x="16" y="368"/>
                  </a:cubicBezTo>
                  <a:lnTo>
                    <a:pt x="182" y="368"/>
                  </a:lnTo>
                  <a:close/>
                  <a:moveTo>
                    <a:pt x="99" y="344"/>
                  </a:moveTo>
                  <a:cubicBezTo>
                    <a:pt x="93" y="344"/>
                    <a:pt x="89" y="349"/>
                    <a:pt x="89" y="355"/>
                  </a:cubicBezTo>
                  <a:cubicBezTo>
                    <a:pt x="89" y="360"/>
                    <a:pt x="93" y="365"/>
                    <a:pt x="99" y="365"/>
                  </a:cubicBezTo>
                  <a:cubicBezTo>
                    <a:pt x="105" y="365"/>
                    <a:pt x="110" y="360"/>
                    <a:pt x="110" y="355"/>
                  </a:cubicBezTo>
                  <a:cubicBezTo>
                    <a:pt x="110" y="349"/>
                    <a:pt x="105" y="344"/>
                    <a:pt x="99" y="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31" tIns="45716" rIns="91431" bIns="45716" numCol="1" anchor="t" anchorCtr="0" compatLnSpc="1">
              <a:prstTxWarp prst="textNoShape">
                <a:avLst/>
              </a:prstTxWarp>
            </a:bodyPr>
            <a:lstStyle/>
            <a:p>
              <a:pPr defTabSz="914256"/>
              <a:endParaRPr lang="en-US">
                <a:solidFill>
                  <a:srgbClr val="717074"/>
                </a:solidFill>
              </a:endParaRPr>
            </a:p>
          </p:txBody>
        </p:sp>
      </p:grpSp>
      <p:sp>
        <p:nvSpPr>
          <p:cNvPr id="34" name="Freeform 5">
            <a:extLst>
              <a:ext uri="{FF2B5EF4-FFF2-40B4-BE49-F238E27FC236}">
                <a16:creationId xmlns:a16="http://schemas.microsoft.com/office/drawing/2014/main" id="{8C4DEF44-EE58-4721-BC26-FDF0485C5EC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89804" y="1862998"/>
            <a:ext cx="428697" cy="621221"/>
          </a:xfrm>
          <a:custGeom>
            <a:avLst/>
            <a:gdLst>
              <a:gd name="T0" fmla="*/ 233 w 268"/>
              <a:gd name="T1" fmla="*/ 254 h 388"/>
              <a:gd name="T2" fmla="*/ 193 w 268"/>
              <a:gd name="T3" fmla="*/ 333 h 388"/>
              <a:gd name="T4" fmla="*/ 183 w 268"/>
              <a:gd name="T5" fmla="*/ 320 h 388"/>
              <a:gd name="T6" fmla="*/ 217 w 268"/>
              <a:gd name="T7" fmla="*/ 254 h 388"/>
              <a:gd name="T8" fmla="*/ 183 w 268"/>
              <a:gd name="T9" fmla="*/ 187 h 388"/>
              <a:gd name="T10" fmla="*/ 193 w 268"/>
              <a:gd name="T11" fmla="*/ 175 h 388"/>
              <a:gd name="T12" fmla="*/ 233 w 268"/>
              <a:gd name="T13" fmla="*/ 254 h 388"/>
              <a:gd name="T14" fmla="*/ 51 w 268"/>
              <a:gd name="T15" fmla="*/ 254 h 388"/>
              <a:gd name="T16" fmla="*/ 80 w 268"/>
              <a:gd name="T17" fmla="*/ 191 h 388"/>
              <a:gd name="T18" fmla="*/ 70 w 268"/>
              <a:gd name="T19" fmla="*/ 179 h 388"/>
              <a:gd name="T20" fmla="*/ 35 w 268"/>
              <a:gd name="T21" fmla="*/ 254 h 388"/>
              <a:gd name="T22" fmla="*/ 70 w 268"/>
              <a:gd name="T23" fmla="*/ 329 h 388"/>
              <a:gd name="T24" fmla="*/ 80 w 268"/>
              <a:gd name="T25" fmla="*/ 316 h 388"/>
              <a:gd name="T26" fmla="*/ 51 w 268"/>
              <a:gd name="T27" fmla="*/ 254 h 388"/>
              <a:gd name="T28" fmla="*/ 134 w 268"/>
              <a:gd name="T29" fmla="*/ 204 h 388"/>
              <a:gd name="T30" fmla="*/ 110 w 268"/>
              <a:gd name="T31" fmla="*/ 228 h 388"/>
              <a:gd name="T32" fmla="*/ 122 w 268"/>
              <a:gd name="T33" fmla="*/ 249 h 388"/>
              <a:gd name="T34" fmla="*/ 122 w 268"/>
              <a:gd name="T35" fmla="*/ 291 h 388"/>
              <a:gd name="T36" fmla="*/ 134 w 268"/>
              <a:gd name="T37" fmla="*/ 304 h 388"/>
              <a:gd name="T38" fmla="*/ 147 w 268"/>
              <a:gd name="T39" fmla="*/ 291 h 388"/>
              <a:gd name="T40" fmla="*/ 147 w 268"/>
              <a:gd name="T41" fmla="*/ 249 h 388"/>
              <a:gd name="T42" fmla="*/ 158 w 268"/>
              <a:gd name="T43" fmla="*/ 228 h 388"/>
              <a:gd name="T44" fmla="*/ 134 w 268"/>
              <a:gd name="T45" fmla="*/ 204 h 388"/>
              <a:gd name="T46" fmla="*/ 268 w 268"/>
              <a:gd name="T47" fmla="*/ 254 h 388"/>
              <a:gd name="T48" fmla="*/ 134 w 268"/>
              <a:gd name="T49" fmla="*/ 388 h 388"/>
              <a:gd name="T50" fmla="*/ 0 w 268"/>
              <a:gd name="T51" fmla="*/ 254 h 388"/>
              <a:gd name="T52" fmla="*/ 56 w 268"/>
              <a:gd name="T53" fmla="*/ 145 h 388"/>
              <a:gd name="T54" fmla="*/ 56 w 268"/>
              <a:gd name="T55" fmla="*/ 71 h 388"/>
              <a:gd name="T56" fmla="*/ 127 w 268"/>
              <a:gd name="T57" fmla="*/ 0 h 388"/>
              <a:gd name="T58" fmla="*/ 139 w 268"/>
              <a:gd name="T59" fmla="*/ 0 h 388"/>
              <a:gd name="T60" fmla="*/ 210 w 268"/>
              <a:gd name="T61" fmla="*/ 71 h 388"/>
              <a:gd name="T62" fmla="*/ 210 w 268"/>
              <a:gd name="T63" fmla="*/ 143 h 388"/>
              <a:gd name="T64" fmla="*/ 268 w 268"/>
              <a:gd name="T65" fmla="*/ 254 h 388"/>
              <a:gd name="T66" fmla="*/ 72 w 268"/>
              <a:gd name="T67" fmla="*/ 135 h 388"/>
              <a:gd name="T68" fmla="*/ 88 w 268"/>
              <a:gd name="T69" fmla="*/ 128 h 388"/>
              <a:gd name="T70" fmla="*/ 88 w 268"/>
              <a:gd name="T71" fmla="*/ 75 h 388"/>
              <a:gd name="T72" fmla="*/ 133 w 268"/>
              <a:gd name="T73" fmla="*/ 30 h 388"/>
              <a:gd name="T74" fmla="*/ 178 w 268"/>
              <a:gd name="T75" fmla="*/ 75 h 388"/>
              <a:gd name="T76" fmla="*/ 178 w 268"/>
              <a:gd name="T77" fmla="*/ 127 h 388"/>
              <a:gd name="T78" fmla="*/ 194 w 268"/>
              <a:gd name="T79" fmla="*/ 134 h 388"/>
              <a:gd name="T80" fmla="*/ 194 w 268"/>
              <a:gd name="T81" fmla="*/ 71 h 388"/>
              <a:gd name="T82" fmla="*/ 139 w 268"/>
              <a:gd name="T83" fmla="*/ 16 h 388"/>
              <a:gd name="T84" fmla="*/ 127 w 268"/>
              <a:gd name="T85" fmla="*/ 16 h 388"/>
              <a:gd name="T86" fmla="*/ 72 w 268"/>
              <a:gd name="T87" fmla="*/ 71 h 388"/>
              <a:gd name="T88" fmla="*/ 72 w 268"/>
              <a:gd name="T89" fmla="*/ 135 h 388"/>
              <a:gd name="T90" fmla="*/ 162 w 268"/>
              <a:gd name="T91" fmla="*/ 75 h 388"/>
              <a:gd name="T92" fmla="*/ 133 w 268"/>
              <a:gd name="T93" fmla="*/ 46 h 388"/>
              <a:gd name="T94" fmla="*/ 104 w 268"/>
              <a:gd name="T95" fmla="*/ 75 h 388"/>
              <a:gd name="T96" fmla="*/ 104 w 268"/>
              <a:gd name="T97" fmla="*/ 123 h 388"/>
              <a:gd name="T98" fmla="*/ 134 w 268"/>
              <a:gd name="T99" fmla="*/ 120 h 388"/>
              <a:gd name="T100" fmla="*/ 162 w 268"/>
              <a:gd name="T101" fmla="*/ 122 h 388"/>
              <a:gd name="T102" fmla="*/ 162 w 268"/>
              <a:gd name="T103" fmla="*/ 75 h 388"/>
              <a:gd name="T104" fmla="*/ 252 w 268"/>
              <a:gd name="T105" fmla="*/ 254 h 388"/>
              <a:gd name="T106" fmla="*/ 134 w 268"/>
              <a:gd name="T107" fmla="*/ 136 h 388"/>
              <a:gd name="T108" fmla="*/ 16 w 268"/>
              <a:gd name="T109" fmla="*/ 254 h 388"/>
              <a:gd name="T110" fmla="*/ 134 w 268"/>
              <a:gd name="T111" fmla="*/ 372 h 388"/>
              <a:gd name="T112" fmla="*/ 252 w 268"/>
              <a:gd name="T113" fmla="*/ 254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8" h="388">
                <a:moveTo>
                  <a:pt x="233" y="254"/>
                </a:moveTo>
                <a:cubicBezTo>
                  <a:pt x="233" y="285"/>
                  <a:pt x="218" y="314"/>
                  <a:pt x="193" y="333"/>
                </a:cubicBezTo>
                <a:cubicBezTo>
                  <a:pt x="183" y="320"/>
                  <a:pt x="183" y="320"/>
                  <a:pt x="183" y="320"/>
                </a:cubicBezTo>
                <a:cubicBezTo>
                  <a:pt x="205" y="304"/>
                  <a:pt x="217" y="280"/>
                  <a:pt x="217" y="254"/>
                </a:cubicBezTo>
                <a:cubicBezTo>
                  <a:pt x="217" y="227"/>
                  <a:pt x="205" y="203"/>
                  <a:pt x="183" y="187"/>
                </a:cubicBezTo>
                <a:cubicBezTo>
                  <a:pt x="193" y="175"/>
                  <a:pt x="193" y="175"/>
                  <a:pt x="193" y="175"/>
                </a:cubicBezTo>
                <a:cubicBezTo>
                  <a:pt x="218" y="193"/>
                  <a:pt x="233" y="222"/>
                  <a:pt x="233" y="254"/>
                </a:cubicBezTo>
                <a:close/>
                <a:moveTo>
                  <a:pt x="51" y="254"/>
                </a:moveTo>
                <a:cubicBezTo>
                  <a:pt x="51" y="230"/>
                  <a:pt x="62" y="207"/>
                  <a:pt x="80" y="191"/>
                </a:cubicBezTo>
                <a:cubicBezTo>
                  <a:pt x="70" y="179"/>
                  <a:pt x="70" y="179"/>
                  <a:pt x="70" y="179"/>
                </a:cubicBezTo>
                <a:cubicBezTo>
                  <a:pt x="48" y="198"/>
                  <a:pt x="35" y="225"/>
                  <a:pt x="35" y="254"/>
                </a:cubicBezTo>
                <a:cubicBezTo>
                  <a:pt x="35" y="283"/>
                  <a:pt x="48" y="310"/>
                  <a:pt x="70" y="329"/>
                </a:cubicBezTo>
                <a:cubicBezTo>
                  <a:pt x="80" y="316"/>
                  <a:pt x="80" y="316"/>
                  <a:pt x="80" y="316"/>
                </a:cubicBezTo>
                <a:cubicBezTo>
                  <a:pt x="62" y="301"/>
                  <a:pt x="51" y="278"/>
                  <a:pt x="51" y="254"/>
                </a:cubicBezTo>
                <a:close/>
                <a:moveTo>
                  <a:pt x="134" y="204"/>
                </a:moveTo>
                <a:cubicBezTo>
                  <a:pt x="121" y="204"/>
                  <a:pt x="110" y="215"/>
                  <a:pt x="110" y="228"/>
                </a:cubicBezTo>
                <a:cubicBezTo>
                  <a:pt x="110" y="237"/>
                  <a:pt x="115" y="245"/>
                  <a:pt x="122" y="249"/>
                </a:cubicBezTo>
                <a:cubicBezTo>
                  <a:pt x="122" y="291"/>
                  <a:pt x="122" y="291"/>
                  <a:pt x="122" y="291"/>
                </a:cubicBezTo>
                <a:cubicBezTo>
                  <a:pt x="122" y="298"/>
                  <a:pt x="127" y="304"/>
                  <a:pt x="134" y="304"/>
                </a:cubicBezTo>
                <a:cubicBezTo>
                  <a:pt x="141" y="304"/>
                  <a:pt x="147" y="298"/>
                  <a:pt x="147" y="291"/>
                </a:cubicBezTo>
                <a:cubicBezTo>
                  <a:pt x="147" y="249"/>
                  <a:pt x="147" y="249"/>
                  <a:pt x="147" y="249"/>
                </a:cubicBezTo>
                <a:cubicBezTo>
                  <a:pt x="154" y="245"/>
                  <a:pt x="158" y="237"/>
                  <a:pt x="158" y="228"/>
                </a:cubicBezTo>
                <a:cubicBezTo>
                  <a:pt x="158" y="215"/>
                  <a:pt x="148" y="204"/>
                  <a:pt x="134" y="204"/>
                </a:cubicBezTo>
                <a:close/>
                <a:moveTo>
                  <a:pt x="268" y="254"/>
                </a:moveTo>
                <a:cubicBezTo>
                  <a:pt x="268" y="328"/>
                  <a:pt x="208" y="388"/>
                  <a:pt x="134" y="388"/>
                </a:cubicBezTo>
                <a:cubicBezTo>
                  <a:pt x="60" y="388"/>
                  <a:pt x="0" y="328"/>
                  <a:pt x="0" y="254"/>
                </a:cubicBezTo>
                <a:cubicBezTo>
                  <a:pt x="0" y="209"/>
                  <a:pt x="22" y="169"/>
                  <a:pt x="56" y="145"/>
                </a:cubicBezTo>
                <a:cubicBezTo>
                  <a:pt x="56" y="71"/>
                  <a:pt x="56" y="71"/>
                  <a:pt x="56" y="71"/>
                </a:cubicBezTo>
                <a:cubicBezTo>
                  <a:pt x="56" y="32"/>
                  <a:pt x="88" y="0"/>
                  <a:pt x="127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78" y="0"/>
                  <a:pt x="210" y="32"/>
                  <a:pt x="210" y="71"/>
                </a:cubicBezTo>
                <a:cubicBezTo>
                  <a:pt x="210" y="143"/>
                  <a:pt x="210" y="143"/>
                  <a:pt x="210" y="143"/>
                </a:cubicBezTo>
                <a:cubicBezTo>
                  <a:pt x="245" y="167"/>
                  <a:pt x="268" y="208"/>
                  <a:pt x="268" y="254"/>
                </a:cubicBezTo>
                <a:close/>
                <a:moveTo>
                  <a:pt x="72" y="135"/>
                </a:moveTo>
                <a:cubicBezTo>
                  <a:pt x="77" y="132"/>
                  <a:pt x="82" y="130"/>
                  <a:pt x="88" y="128"/>
                </a:cubicBezTo>
                <a:cubicBezTo>
                  <a:pt x="88" y="75"/>
                  <a:pt x="88" y="75"/>
                  <a:pt x="88" y="75"/>
                </a:cubicBezTo>
                <a:cubicBezTo>
                  <a:pt x="88" y="51"/>
                  <a:pt x="108" y="30"/>
                  <a:pt x="133" y="30"/>
                </a:cubicBezTo>
                <a:cubicBezTo>
                  <a:pt x="158" y="30"/>
                  <a:pt x="178" y="51"/>
                  <a:pt x="178" y="75"/>
                </a:cubicBezTo>
                <a:cubicBezTo>
                  <a:pt x="178" y="127"/>
                  <a:pt x="178" y="127"/>
                  <a:pt x="178" y="127"/>
                </a:cubicBezTo>
                <a:cubicBezTo>
                  <a:pt x="184" y="129"/>
                  <a:pt x="189" y="131"/>
                  <a:pt x="194" y="134"/>
                </a:cubicBezTo>
                <a:cubicBezTo>
                  <a:pt x="194" y="71"/>
                  <a:pt x="194" y="71"/>
                  <a:pt x="194" y="71"/>
                </a:cubicBezTo>
                <a:cubicBezTo>
                  <a:pt x="194" y="41"/>
                  <a:pt x="169" y="16"/>
                  <a:pt x="139" y="16"/>
                </a:cubicBezTo>
                <a:cubicBezTo>
                  <a:pt x="127" y="16"/>
                  <a:pt x="127" y="16"/>
                  <a:pt x="127" y="16"/>
                </a:cubicBezTo>
                <a:cubicBezTo>
                  <a:pt x="96" y="16"/>
                  <a:pt x="72" y="41"/>
                  <a:pt x="72" y="71"/>
                </a:cubicBezTo>
                <a:lnTo>
                  <a:pt x="72" y="135"/>
                </a:lnTo>
                <a:close/>
                <a:moveTo>
                  <a:pt x="162" y="75"/>
                </a:moveTo>
                <a:cubicBezTo>
                  <a:pt x="162" y="59"/>
                  <a:pt x="149" y="46"/>
                  <a:pt x="133" y="46"/>
                </a:cubicBezTo>
                <a:cubicBezTo>
                  <a:pt x="117" y="46"/>
                  <a:pt x="104" y="59"/>
                  <a:pt x="104" y="75"/>
                </a:cubicBezTo>
                <a:cubicBezTo>
                  <a:pt x="104" y="123"/>
                  <a:pt x="104" y="123"/>
                  <a:pt x="104" y="123"/>
                </a:cubicBezTo>
                <a:cubicBezTo>
                  <a:pt x="113" y="121"/>
                  <a:pt x="124" y="120"/>
                  <a:pt x="134" y="120"/>
                </a:cubicBezTo>
                <a:cubicBezTo>
                  <a:pt x="144" y="120"/>
                  <a:pt x="153" y="121"/>
                  <a:pt x="162" y="122"/>
                </a:cubicBezTo>
                <a:lnTo>
                  <a:pt x="162" y="75"/>
                </a:lnTo>
                <a:close/>
                <a:moveTo>
                  <a:pt x="252" y="254"/>
                </a:moveTo>
                <a:cubicBezTo>
                  <a:pt x="252" y="189"/>
                  <a:pt x="199" y="136"/>
                  <a:pt x="134" y="136"/>
                </a:cubicBezTo>
                <a:cubicBezTo>
                  <a:pt x="69" y="136"/>
                  <a:pt x="16" y="189"/>
                  <a:pt x="16" y="254"/>
                </a:cubicBezTo>
                <a:cubicBezTo>
                  <a:pt x="16" y="319"/>
                  <a:pt x="69" y="372"/>
                  <a:pt x="134" y="372"/>
                </a:cubicBezTo>
                <a:cubicBezTo>
                  <a:pt x="199" y="372"/>
                  <a:pt x="252" y="319"/>
                  <a:pt x="252" y="25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defTabSz="914256"/>
            <a:endParaRPr lang="en-US">
              <a:solidFill>
                <a:srgbClr val="717074"/>
              </a:solidFill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38C0935C-4548-4C6D-941F-B98C143F478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89804" y="2940314"/>
            <a:ext cx="428697" cy="621221"/>
          </a:xfrm>
          <a:custGeom>
            <a:avLst/>
            <a:gdLst>
              <a:gd name="T0" fmla="*/ 233 w 268"/>
              <a:gd name="T1" fmla="*/ 254 h 388"/>
              <a:gd name="T2" fmla="*/ 193 w 268"/>
              <a:gd name="T3" fmla="*/ 333 h 388"/>
              <a:gd name="T4" fmla="*/ 183 w 268"/>
              <a:gd name="T5" fmla="*/ 320 h 388"/>
              <a:gd name="T6" fmla="*/ 217 w 268"/>
              <a:gd name="T7" fmla="*/ 254 h 388"/>
              <a:gd name="T8" fmla="*/ 183 w 268"/>
              <a:gd name="T9" fmla="*/ 187 h 388"/>
              <a:gd name="T10" fmla="*/ 193 w 268"/>
              <a:gd name="T11" fmla="*/ 175 h 388"/>
              <a:gd name="T12" fmla="*/ 233 w 268"/>
              <a:gd name="T13" fmla="*/ 254 h 388"/>
              <a:gd name="T14" fmla="*/ 51 w 268"/>
              <a:gd name="T15" fmla="*/ 254 h 388"/>
              <a:gd name="T16" fmla="*/ 80 w 268"/>
              <a:gd name="T17" fmla="*/ 191 h 388"/>
              <a:gd name="T18" fmla="*/ 70 w 268"/>
              <a:gd name="T19" fmla="*/ 179 h 388"/>
              <a:gd name="T20" fmla="*/ 35 w 268"/>
              <a:gd name="T21" fmla="*/ 254 h 388"/>
              <a:gd name="T22" fmla="*/ 70 w 268"/>
              <a:gd name="T23" fmla="*/ 329 h 388"/>
              <a:gd name="T24" fmla="*/ 80 w 268"/>
              <a:gd name="T25" fmla="*/ 316 h 388"/>
              <a:gd name="T26" fmla="*/ 51 w 268"/>
              <a:gd name="T27" fmla="*/ 254 h 388"/>
              <a:gd name="T28" fmla="*/ 134 w 268"/>
              <a:gd name="T29" fmla="*/ 204 h 388"/>
              <a:gd name="T30" fmla="*/ 110 w 268"/>
              <a:gd name="T31" fmla="*/ 228 h 388"/>
              <a:gd name="T32" fmla="*/ 122 w 268"/>
              <a:gd name="T33" fmla="*/ 249 h 388"/>
              <a:gd name="T34" fmla="*/ 122 w 268"/>
              <a:gd name="T35" fmla="*/ 291 h 388"/>
              <a:gd name="T36" fmla="*/ 134 w 268"/>
              <a:gd name="T37" fmla="*/ 304 h 388"/>
              <a:gd name="T38" fmla="*/ 147 w 268"/>
              <a:gd name="T39" fmla="*/ 291 h 388"/>
              <a:gd name="T40" fmla="*/ 147 w 268"/>
              <a:gd name="T41" fmla="*/ 249 h 388"/>
              <a:gd name="T42" fmla="*/ 158 w 268"/>
              <a:gd name="T43" fmla="*/ 228 h 388"/>
              <a:gd name="T44" fmla="*/ 134 w 268"/>
              <a:gd name="T45" fmla="*/ 204 h 388"/>
              <a:gd name="T46" fmla="*/ 268 w 268"/>
              <a:gd name="T47" fmla="*/ 254 h 388"/>
              <a:gd name="T48" fmla="*/ 134 w 268"/>
              <a:gd name="T49" fmla="*/ 388 h 388"/>
              <a:gd name="T50" fmla="*/ 0 w 268"/>
              <a:gd name="T51" fmla="*/ 254 h 388"/>
              <a:gd name="T52" fmla="*/ 56 w 268"/>
              <a:gd name="T53" fmla="*/ 145 h 388"/>
              <a:gd name="T54" fmla="*/ 56 w 268"/>
              <a:gd name="T55" fmla="*/ 71 h 388"/>
              <a:gd name="T56" fmla="*/ 127 w 268"/>
              <a:gd name="T57" fmla="*/ 0 h 388"/>
              <a:gd name="T58" fmla="*/ 139 w 268"/>
              <a:gd name="T59" fmla="*/ 0 h 388"/>
              <a:gd name="T60" fmla="*/ 210 w 268"/>
              <a:gd name="T61" fmla="*/ 71 h 388"/>
              <a:gd name="T62" fmla="*/ 210 w 268"/>
              <a:gd name="T63" fmla="*/ 143 h 388"/>
              <a:gd name="T64" fmla="*/ 268 w 268"/>
              <a:gd name="T65" fmla="*/ 254 h 388"/>
              <a:gd name="T66" fmla="*/ 72 w 268"/>
              <a:gd name="T67" fmla="*/ 135 h 388"/>
              <a:gd name="T68" fmla="*/ 88 w 268"/>
              <a:gd name="T69" fmla="*/ 128 h 388"/>
              <a:gd name="T70" fmla="*/ 88 w 268"/>
              <a:gd name="T71" fmla="*/ 75 h 388"/>
              <a:gd name="T72" fmla="*/ 133 w 268"/>
              <a:gd name="T73" fmla="*/ 30 h 388"/>
              <a:gd name="T74" fmla="*/ 178 w 268"/>
              <a:gd name="T75" fmla="*/ 75 h 388"/>
              <a:gd name="T76" fmla="*/ 178 w 268"/>
              <a:gd name="T77" fmla="*/ 127 h 388"/>
              <a:gd name="T78" fmla="*/ 194 w 268"/>
              <a:gd name="T79" fmla="*/ 134 h 388"/>
              <a:gd name="T80" fmla="*/ 194 w 268"/>
              <a:gd name="T81" fmla="*/ 71 h 388"/>
              <a:gd name="T82" fmla="*/ 139 w 268"/>
              <a:gd name="T83" fmla="*/ 16 h 388"/>
              <a:gd name="T84" fmla="*/ 127 w 268"/>
              <a:gd name="T85" fmla="*/ 16 h 388"/>
              <a:gd name="T86" fmla="*/ 72 w 268"/>
              <a:gd name="T87" fmla="*/ 71 h 388"/>
              <a:gd name="T88" fmla="*/ 72 w 268"/>
              <a:gd name="T89" fmla="*/ 135 h 388"/>
              <a:gd name="T90" fmla="*/ 162 w 268"/>
              <a:gd name="T91" fmla="*/ 75 h 388"/>
              <a:gd name="T92" fmla="*/ 133 w 268"/>
              <a:gd name="T93" fmla="*/ 46 h 388"/>
              <a:gd name="T94" fmla="*/ 104 w 268"/>
              <a:gd name="T95" fmla="*/ 75 h 388"/>
              <a:gd name="T96" fmla="*/ 104 w 268"/>
              <a:gd name="T97" fmla="*/ 123 h 388"/>
              <a:gd name="T98" fmla="*/ 134 w 268"/>
              <a:gd name="T99" fmla="*/ 120 h 388"/>
              <a:gd name="T100" fmla="*/ 162 w 268"/>
              <a:gd name="T101" fmla="*/ 122 h 388"/>
              <a:gd name="T102" fmla="*/ 162 w 268"/>
              <a:gd name="T103" fmla="*/ 75 h 388"/>
              <a:gd name="T104" fmla="*/ 252 w 268"/>
              <a:gd name="T105" fmla="*/ 254 h 388"/>
              <a:gd name="T106" fmla="*/ 134 w 268"/>
              <a:gd name="T107" fmla="*/ 136 h 388"/>
              <a:gd name="T108" fmla="*/ 16 w 268"/>
              <a:gd name="T109" fmla="*/ 254 h 388"/>
              <a:gd name="T110" fmla="*/ 134 w 268"/>
              <a:gd name="T111" fmla="*/ 372 h 388"/>
              <a:gd name="T112" fmla="*/ 252 w 268"/>
              <a:gd name="T113" fmla="*/ 254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8" h="388">
                <a:moveTo>
                  <a:pt x="233" y="254"/>
                </a:moveTo>
                <a:cubicBezTo>
                  <a:pt x="233" y="285"/>
                  <a:pt x="218" y="314"/>
                  <a:pt x="193" y="333"/>
                </a:cubicBezTo>
                <a:cubicBezTo>
                  <a:pt x="183" y="320"/>
                  <a:pt x="183" y="320"/>
                  <a:pt x="183" y="320"/>
                </a:cubicBezTo>
                <a:cubicBezTo>
                  <a:pt x="205" y="304"/>
                  <a:pt x="217" y="280"/>
                  <a:pt x="217" y="254"/>
                </a:cubicBezTo>
                <a:cubicBezTo>
                  <a:pt x="217" y="227"/>
                  <a:pt x="205" y="203"/>
                  <a:pt x="183" y="187"/>
                </a:cubicBezTo>
                <a:cubicBezTo>
                  <a:pt x="193" y="175"/>
                  <a:pt x="193" y="175"/>
                  <a:pt x="193" y="175"/>
                </a:cubicBezTo>
                <a:cubicBezTo>
                  <a:pt x="218" y="193"/>
                  <a:pt x="233" y="222"/>
                  <a:pt x="233" y="254"/>
                </a:cubicBezTo>
                <a:close/>
                <a:moveTo>
                  <a:pt x="51" y="254"/>
                </a:moveTo>
                <a:cubicBezTo>
                  <a:pt x="51" y="230"/>
                  <a:pt x="62" y="207"/>
                  <a:pt x="80" y="191"/>
                </a:cubicBezTo>
                <a:cubicBezTo>
                  <a:pt x="70" y="179"/>
                  <a:pt x="70" y="179"/>
                  <a:pt x="70" y="179"/>
                </a:cubicBezTo>
                <a:cubicBezTo>
                  <a:pt x="48" y="198"/>
                  <a:pt x="35" y="225"/>
                  <a:pt x="35" y="254"/>
                </a:cubicBezTo>
                <a:cubicBezTo>
                  <a:pt x="35" y="283"/>
                  <a:pt x="48" y="310"/>
                  <a:pt x="70" y="329"/>
                </a:cubicBezTo>
                <a:cubicBezTo>
                  <a:pt x="80" y="316"/>
                  <a:pt x="80" y="316"/>
                  <a:pt x="80" y="316"/>
                </a:cubicBezTo>
                <a:cubicBezTo>
                  <a:pt x="62" y="301"/>
                  <a:pt x="51" y="278"/>
                  <a:pt x="51" y="254"/>
                </a:cubicBezTo>
                <a:close/>
                <a:moveTo>
                  <a:pt x="134" y="204"/>
                </a:moveTo>
                <a:cubicBezTo>
                  <a:pt x="121" y="204"/>
                  <a:pt x="110" y="215"/>
                  <a:pt x="110" y="228"/>
                </a:cubicBezTo>
                <a:cubicBezTo>
                  <a:pt x="110" y="237"/>
                  <a:pt x="115" y="245"/>
                  <a:pt x="122" y="249"/>
                </a:cubicBezTo>
                <a:cubicBezTo>
                  <a:pt x="122" y="291"/>
                  <a:pt x="122" y="291"/>
                  <a:pt x="122" y="291"/>
                </a:cubicBezTo>
                <a:cubicBezTo>
                  <a:pt x="122" y="298"/>
                  <a:pt x="127" y="304"/>
                  <a:pt x="134" y="304"/>
                </a:cubicBezTo>
                <a:cubicBezTo>
                  <a:pt x="141" y="304"/>
                  <a:pt x="147" y="298"/>
                  <a:pt x="147" y="291"/>
                </a:cubicBezTo>
                <a:cubicBezTo>
                  <a:pt x="147" y="249"/>
                  <a:pt x="147" y="249"/>
                  <a:pt x="147" y="249"/>
                </a:cubicBezTo>
                <a:cubicBezTo>
                  <a:pt x="154" y="245"/>
                  <a:pt x="158" y="237"/>
                  <a:pt x="158" y="228"/>
                </a:cubicBezTo>
                <a:cubicBezTo>
                  <a:pt x="158" y="215"/>
                  <a:pt x="148" y="204"/>
                  <a:pt x="134" y="204"/>
                </a:cubicBezTo>
                <a:close/>
                <a:moveTo>
                  <a:pt x="268" y="254"/>
                </a:moveTo>
                <a:cubicBezTo>
                  <a:pt x="268" y="328"/>
                  <a:pt x="208" y="388"/>
                  <a:pt x="134" y="388"/>
                </a:cubicBezTo>
                <a:cubicBezTo>
                  <a:pt x="60" y="388"/>
                  <a:pt x="0" y="328"/>
                  <a:pt x="0" y="254"/>
                </a:cubicBezTo>
                <a:cubicBezTo>
                  <a:pt x="0" y="209"/>
                  <a:pt x="22" y="169"/>
                  <a:pt x="56" y="145"/>
                </a:cubicBezTo>
                <a:cubicBezTo>
                  <a:pt x="56" y="71"/>
                  <a:pt x="56" y="71"/>
                  <a:pt x="56" y="71"/>
                </a:cubicBezTo>
                <a:cubicBezTo>
                  <a:pt x="56" y="32"/>
                  <a:pt x="88" y="0"/>
                  <a:pt x="127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78" y="0"/>
                  <a:pt x="210" y="32"/>
                  <a:pt x="210" y="71"/>
                </a:cubicBezTo>
                <a:cubicBezTo>
                  <a:pt x="210" y="143"/>
                  <a:pt x="210" y="143"/>
                  <a:pt x="210" y="143"/>
                </a:cubicBezTo>
                <a:cubicBezTo>
                  <a:pt x="245" y="167"/>
                  <a:pt x="268" y="208"/>
                  <a:pt x="268" y="254"/>
                </a:cubicBezTo>
                <a:close/>
                <a:moveTo>
                  <a:pt x="72" y="135"/>
                </a:moveTo>
                <a:cubicBezTo>
                  <a:pt x="77" y="132"/>
                  <a:pt x="82" y="130"/>
                  <a:pt x="88" y="128"/>
                </a:cubicBezTo>
                <a:cubicBezTo>
                  <a:pt x="88" y="75"/>
                  <a:pt x="88" y="75"/>
                  <a:pt x="88" y="75"/>
                </a:cubicBezTo>
                <a:cubicBezTo>
                  <a:pt x="88" y="51"/>
                  <a:pt x="108" y="30"/>
                  <a:pt x="133" y="30"/>
                </a:cubicBezTo>
                <a:cubicBezTo>
                  <a:pt x="158" y="30"/>
                  <a:pt x="178" y="51"/>
                  <a:pt x="178" y="75"/>
                </a:cubicBezTo>
                <a:cubicBezTo>
                  <a:pt x="178" y="127"/>
                  <a:pt x="178" y="127"/>
                  <a:pt x="178" y="127"/>
                </a:cubicBezTo>
                <a:cubicBezTo>
                  <a:pt x="184" y="129"/>
                  <a:pt x="189" y="131"/>
                  <a:pt x="194" y="134"/>
                </a:cubicBezTo>
                <a:cubicBezTo>
                  <a:pt x="194" y="71"/>
                  <a:pt x="194" y="71"/>
                  <a:pt x="194" y="71"/>
                </a:cubicBezTo>
                <a:cubicBezTo>
                  <a:pt x="194" y="41"/>
                  <a:pt x="169" y="16"/>
                  <a:pt x="139" y="16"/>
                </a:cubicBezTo>
                <a:cubicBezTo>
                  <a:pt x="127" y="16"/>
                  <a:pt x="127" y="16"/>
                  <a:pt x="127" y="16"/>
                </a:cubicBezTo>
                <a:cubicBezTo>
                  <a:pt x="96" y="16"/>
                  <a:pt x="72" y="41"/>
                  <a:pt x="72" y="71"/>
                </a:cubicBezTo>
                <a:lnTo>
                  <a:pt x="72" y="135"/>
                </a:lnTo>
                <a:close/>
                <a:moveTo>
                  <a:pt x="162" y="75"/>
                </a:moveTo>
                <a:cubicBezTo>
                  <a:pt x="162" y="59"/>
                  <a:pt x="149" y="46"/>
                  <a:pt x="133" y="46"/>
                </a:cubicBezTo>
                <a:cubicBezTo>
                  <a:pt x="117" y="46"/>
                  <a:pt x="104" y="59"/>
                  <a:pt x="104" y="75"/>
                </a:cubicBezTo>
                <a:cubicBezTo>
                  <a:pt x="104" y="123"/>
                  <a:pt x="104" y="123"/>
                  <a:pt x="104" y="123"/>
                </a:cubicBezTo>
                <a:cubicBezTo>
                  <a:pt x="113" y="121"/>
                  <a:pt x="124" y="120"/>
                  <a:pt x="134" y="120"/>
                </a:cubicBezTo>
                <a:cubicBezTo>
                  <a:pt x="144" y="120"/>
                  <a:pt x="153" y="121"/>
                  <a:pt x="162" y="122"/>
                </a:cubicBezTo>
                <a:lnTo>
                  <a:pt x="162" y="75"/>
                </a:lnTo>
                <a:close/>
                <a:moveTo>
                  <a:pt x="252" y="254"/>
                </a:moveTo>
                <a:cubicBezTo>
                  <a:pt x="252" y="189"/>
                  <a:pt x="199" y="136"/>
                  <a:pt x="134" y="136"/>
                </a:cubicBezTo>
                <a:cubicBezTo>
                  <a:pt x="69" y="136"/>
                  <a:pt x="16" y="189"/>
                  <a:pt x="16" y="254"/>
                </a:cubicBezTo>
                <a:cubicBezTo>
                  <a:pt x="16" y="319"/>
                  <a:pt x="69" y="372"/>
                  <a:pt x="134" y="372"/>
                </a:cubicBezTo>
                <a:cubicBezTo>
                  <a:pt x="199" y="372"/>
                  <a:pt x="252" y="319"/>
                  <a:pt x="252" y="25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defTabSz="914256"/>
            <a:endParaRPr lang="en-US">
              <a:solidFill>
                <a:srgbClr val="717074"/>
              </a:solidFill>
            </a:endParaRPr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2D5E7A29-01D1-4436-9723-D248F778815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89804" y="4606930"/>
            <a:ext cx="428697" cy="621221"/>
          </a:xfrm>
          <a:custGeom>
            <a:avLst/>
            <a:gdLst>
              <a:gd name="T0" fmla="*/ 233 w 268"/>
              <a:gd name="T1" fmla="*/ 254 h 388"/>
              <a:gd name="T2" fmla="*/ 193 w 268"/>
              <a:gd name="T3" fmla="*/ 333 h 388"/>
              <a:gd name="T4" fmla="*/ 183 w 268"/>
              <a:gd name="T5" fmla="*/ 320 h 388"/>
              <a:gd name="T6" fmla="*/ 217 w 268"/>
              <a:gd name="T7" fmla="*/ 254 h 388"/>
              <a:gd name="T8" fmla="*/ 183 w 268"/>
              <a:gd name="T9" fmla="*/ 187 h 388"/>
              <a:gd name="T10" fmla="*/ 193 w 268"/>
              <a:gd name="T11" fmla="*/ 175 h 388"/>
              <a:gd name="T12" fmla="*/ 233 w 268"/>
              <a:gd name="T13" fmla="*/ 254 h 388"/>
              <a:gd name="T14" fmla="*/ 51 w 268"/>
              <a:gd name="T15" fmla="*/ 254 h 388"/>
              <a:gd name="T16" fmla="*/ 80 w 268"/>
              <a:gd name="T17" fmla="*/ 191 h 388"/>
              <a:gd name="T18" fmla="*/ 70 w 268"/>
              <a:gd name="T19" fmla="*/ 179 h 388"/>
              <a:gd name="T20" fmla="*/ 35 w 268"/>
              <a:gd name="T21" fmla="*/ 254 h 388"/>
              <a:gd name="T22" fmla="*/ 70 w 268"/>
              <a:gd name="T23" fmla="*/ 329 h 388"/>
              <a:gd name="T24" fmla="*/ 80 w 268"/>
              <a:gd name="T25" fmla="*/ 316 h 388"/>
              <a:gd name="T26" fmla="*/ 51 w 268"/>
              <a:gd name="T27" fmla="*/ 254 h 388"/>
              <a:gd name="T28" fmla="*/ 134 w 268"/>
              <a:gd name="T29" fmla="*/ 204 h 388"/>
              <a:gd name="T30" fmla="*/ 110 w 268"/>
              <a:gd name="T31" fmla="*/ 228 h 388"/>
              <a:gd name="T32" fmla="*/ 122 w 268"/>
              <a:gd name="T33" fmla="*/ 249 h 388"/>
              <a:gd name="T34" fmla="*/ 122 w 268"/>
              <a:gd name="T35" fmla="*/ 291 h 388"/>
              <a:gd name="T36" fmla="*/ 134 w 268"/>
              <a:gd name="T37" fmla="*/ 304 h 388"/>
              <a:gd name="T38" fmla="*/ 147 w 268"/>
              <a:gd name="T39" fmla="*/ 291 h 388"/>
              <a:gd name="T40" fmla="*/ 147 w 268"/>
              <a:gd name="T41" fmla="*/ 249 h 388"/>
              <a:gd name="T42" fmla="*/ 158 w 268"/>
              <a:gd name="T43" fmla="*/ 228 h 388"/>
              <a:gd name="T44" fmla="*/ 134 w 268"/>
              <a:gd name="T45" fmla="*/ 204 h 388"/>
              <a:gd name="T46" fmla="*/ 268 w 268"/>
              <a:gd name="T47" fmla="*/ 254 h 388"/>
              <a:gd name="T48" fmla="*/ 134 w 268"/>
              <a:gd name="T49" fmla="*/ 388 h 388"/>
              <a:gd name="T50" fmla="*/ 0 w 268"/>
              <a:gd name="T51" fmla="*/ 254 h 388"/>
              <a:gd name="T52" fmla="*/ 56 w 268"/>
              <a:gd name="T53" fmla="*/ 145 h 388"/>
              <a:gd name="T54" fmla="*/ 56 w 268"/>
              <a:gd name="T55" fmla="*/ 71 h 388"/>
              <a:gd name="T56" fmla="*/ 127 w 268"/>
              <a:gd name="T57" fmla="*/ 0 h 388"/>
              <a:gd name="T58" fmla="*/ 139 w 268"/>
              <a:gd name="T59" fmla="*/ 0 h 388"/>
              <a:gd name="T60" fmla="*/ 210 w 268"/>
              <a:gd name="T61" fmla="*/ 71 h 388"/>
              <a:gd name="T62" fmla="*/ 210 w 268"/>
              <a:gd name="T63" fmla="*/ 143 h 388"/>
              <a:gd name="T64" fmla="*/ 268 w 268"/>
              <a:gd name="T65" fmla="*/ 254 h 388"/>
              <a:gd name="T66" fmla="*/ 72 w 268"/>
              <a:gd name="T67" fmla="*/ 135 h 388"/>
              <a:gd name="T68" fmla="*/ 88 w 268"/>
              <a:gd name="T69" fmla="*/ 128 h 388"/>
              <a:gd name="T70" fmla="*/ 88 w 268"/>
              <a:gd name="T71" fmla="*/ 75 h 388"/>
              <a:gd name="T72" fmla="*/ 133 w 268"/>
              <a:gd name="T73" fmla="*/ 30 h 388"/>
              <a:gd name="T74" fmla="*/ 178 w 268"/>
              <a:gd name="T75" fmla="*/ 75 h 388"/>
              <a:gd name="T76" fmla="*/ 178 w 268"/>
              <a:gd name="T77" fmla="*/ 127 h 388"/>
              <a:gd name="T78" fmla="*/ 194 w 268"/>
              <a:gd name="T79" fmla="*/ 134 h 388"/>
              <a:gd name="T80" fmla="*/ 194 w 268"/>
              <a:gd name="T81" fmla="*/ 71 h 388"/>
              <a:gd name="T82" fmla="*/ 139 w 268"/>
              <a:gd name="T83" fmla="*/ 16 h 388"/>
              <a:gd name="T84" fmla="*/ 127 w 268"/>
              <a:gd name="T85" fmla="*/ 16 h 388"/>
              <a:gd name="T86" fmla="*/ 72 w 268"/>
              <a:gd name="T87" fmla="*/ 71 h 388"/>
              <a:gd name="T88" fmla="*/ 72 w 268"/>
              <a:gd name="T89" fmla="*/ 135 h 388"/>
              <a:gd name="T90" fmla="*/ 162 w 268"/>
              <a:gd name="T91" fmla="*/ 75 h 388"/>
              <a:gd name="T92" fmla="*/ 133 w 268"/>
              <a:gd name="T93" fmla="*/ 46 h 388"/>
              <a:gd name="T94" fmla="*/ 104 w 268"/>
              <a:gd name="T95" fmla="*/ 75 h 388"/>
              <a:gd name="T96" fmla="*/ 104 w 268"/>
              <a:gd name="T97" fmla="*/ 123 h 388"/>
              <a:gd name="T98" fmla="*/ 134 w 268"/>
              <a:gd name="T99" fmla="*/ 120 h 388"/>
              <a:gd name="T100" fmla="*/ 162 w 268"/>
              <a:gd name="T101" fmla="*/ 122 h 388"/>
              <a:gd name="T102" fmla="*/ 162 w 268"/>
              <a:gd name="T103" fmla="*/ 75 h 388"/>
              <a:gd name="T104" fmla="*/ 252 w 268"/>
              <a:gd name="T105" fmla="*/ 254 h 388"/>
              <a:gd name="T106" fmla="*/ 134 w 268"/>
              <a:gd name="T107" fmla="*/ 136 h 388"/>
              <a:gd name="T108" fmla="*/ 16 w 268"/>
              <a:gd name="T109" fmla="*/ 254 h 388"/>
              <a:gd name="T110" fmla="*/ 134 w 268"/>
              <a:gd name="T111" fmla="*/ 372 h 388"/>
              <a:gd name="T112" fmla="*/ 252 w 268"/>
              <a:gd name="T113" fmla="*/ 254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8" h="388">
                <a:moveTo>
                  <a:pt x="233" y="254"/>
                </a:moveTo>
                <a:cubicBezTo>
                  <a:pt x="233" y="285"/>
                  <a:pt x="218" y="314"/>
                  <a:pt x="193" y="333"/>
                </a:cubicBezTo>
                <a:cubicBezTo>
                  <a:pt x="183" y="320"/>
                  <a:pt x="183" y="320"/>
                  <a:pt x="183" y="320"/>
                </a:cubicBezTo>
                <a:cubicBezTo>
                  <a:pt x="205" y="304"/>
                  <a:pt x="217" y="280"/>
                  <a:pt x="217" y="254"/>
                </a:cubicBezTo>
                <a:cubicBezTo>
                  <a:pt x="217" y="227"/>
                  <a:pt x="205" y="203"/>
                  <a:pt x="183" y="187"/>
                </a:cubicBezTo>
                <a:cubicBezTo>
                  <a:pt x="193" y="175"/>
                  <a:pt x="193" y="175"/>
                  <a:pt x="193" y="175"/>
                </a:cubicBezTo>
                <a:cubicBezTo>
                  <a:pt x="218" y="193"/>
                  <a:pt x="233" y="222"/>
                  <a:pt x="233" y="254"/>
                </a:cubicBezTo>
                <a:close/>
                <a:moveTo>
                  <a:pt x="51" y="254"/>
                </a:moveTo>
                <a:cubicBezTo>
                  <a:pt x="51" y="230"/>
                  <a:pt x="62" y="207"/>
                  <a:pt x="80" y="191"/>
                </a:cubicBezTo>
                <a:cubicBezTo>
                  <a:pt x="70" y="179"/>
                  <a:pt x="70" y="179"/>
                  <a:pt x="70" y="179"/>
                </a:cubicBezTo>
                <a:cubicBezTo>
                  <a:pt x="48" y="198"/>
                  <a:pt x="35" y="225"/>
                  <a:pt x="35" y="254"/>
                </a:cubicBezTo>
                <a:cubicBezTo>
                  <a:pt x="35" y="283"/>
                  <a:pt x="48" y="310"/>
                  <a:pt x="70" y="329"/>
                </a:cubicBezTo>
                <a:cubicBezTo>
                  <a:pt x="80" y="316"/>
                  <a:pt x="80" y="316"/>
                  <a:pt x="80" y="316"/>
                </a:cubicBezTo>
                <a:cubicBezTo>
                  <a:pt x="62" y="301"/>
                  <a:pt x="51" y="278"/>
                  <a:pt x="51" y="254"/>
                </a:cubicBezTo>
                <a:close/>
                <a:moveTo>
                  <a:pt x="134" y="204"/>
                </a:moveTo>
                <a:cubicBezTo>
                  <a:pt x="121" y="204"/>
                  <a:pt x="110" y="215"/>
                  <a:pt x="110" y="228"/>
                </a:cubicBezTo>
                <a:cubicBezTo>
                  <a:pt x="110" y="237"/>
                  <a:pt x="115" y="245"/>
                  <a:pt x="122" y="249"/>
                </a:cubicBezTo>
                <a:cubicBezTo>
                  <a:pt x="122" y="291"/>
                  <a:pt x="122" y="291"/>
                  <a:pt x="122" y="291"/>
                </a:cubicBezTo>
                <a:cubicBezTo>
                  <a:pt x="122" y="298"/>
                  <a:pt x="127" y="304"/>
                  <a:pt x="134" y="304"/>
                </a:cubicBezTo>
                <a:cubicBezTo>
                  <a:pt x="141" y="304"/>
                  <a:pt x="147" y="298"/>
                  <a:pt x="147" y="291"/>
                </a:cubicBezTo>
                <a:cubicBezTo>
                  <a:pt x="147" y="249"/>
                  <a:pt x="147" y="249"/>
                  <a:pt x="147" y="249"/>
                </a:cubicBezTo>
                <a:cubicBezTo>
                  <a:pt x="154" y="245"/>
                  <a:pt x="158" y="237"/>
                  <a:pt x="158" y="228"/>
                </a:cubicBezTo>
                <a:cubicBezTo>
                  <a:pt x="158" y="215"/>
                  <a:pt x="148" y="204"/>
                  <a:pt x="134" y="204"/>
                </a:cubicBezTo>
                <a:close/>
                <a:moveTo>
                  <a:pt x="268" y="254"/>
                </a:moveTo>
                <a:cubicBezTo>
                  <a:pt x="268" y="328"/>
                  <a:pt x="208" y="388"/>
                  <a:pt x="134" y="388"/>
                </a:cubicBezTo>
                <a:cubicBezTo>
                  <a:pt x="60" y="388"/>
                  <a:pt x="0" y="328"/>
                  <a:pt x="0" y="254"/>
                </a:cubicBezTo>
                <a:cubicBezTo>
                  <a:pt x="0" y="209"/>
                  <a:pt x="22" y="169"/>
                  <a:pt x="56" y="145"/>
                </a:cubicBezTo>
                <a:cubicBezTo>
                  <a:pt x="56" y="71"/>
                  <a:pt x="56" y="71"/>
                  <a:pt x="56" y="71"/>
                </a:cubicBezTo>
                <a:cubicBezTo>
                  <a:pt x="56" y="32"/>
                  <a:pt x="88" y="0"/>
                  <a:pt x="127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78" y="0"/>
                  <a:pt x="210" y="32"/>
                  <a:pt x="210" y="71"/>
                </a:cubicBezTo>
                <a:cubicBezTo>
                  <a:pt x="210" y="143"/>
                  <a:pt x="210" y="143"/>
                  <a:pt x="210" y="143"/>
                </a:cubicBezTo>
                <a:cubicBezTo>
                  <a:pt x="245" y="167"/>
                  <a:pt x="268" y="208"/>
                  <a:pt x="268" y="254"/>
                </a:cubicBezTo>
                <a:close/>
                <a:moveTo>
                  <a:pt x="72" y="135"/>
                </a:moveTo>
                <a:cubicBezTo>
                  <a:pt x="77" y="132"/>
                  <a:pt x="82" y="130"/>
                  <a:pt x="88" y="128"/>
                </a:cubicBezTo>
                <a:cubicBezTo>
                  <a:pt x="88" y="75"/>
                  <a:pt x="88" y="75"/>
                  <a:pt x="88" y="75"/>
                </a:cubicBezTo>
                <a:cubicBezTo>
                  <a:pt x="88" y="51"/>
                  <a:pt x="108" y="30"/>
                  <a:pt x="133" y="30"/>
                </a:cubicBezTo>
                <a:cubicBezTo>
                  <a:pt x="158" y="30"/>
                  <a:pt x="178" y="51"/>
                  <a:pt x="178" y="75"/>
                </a:cubicBezTo>
                <a:cubicBezTo>
                  <a:pt x="178" y="127"/>
                  <a:pt x="178" y="127"/>
                  <a:pt x="178" y="127"/>
                </a:cubicBezTo>
                <a:cubicBezTo>
                  <a:pt x="184" y="129"/>
                  <a:pt x="189" y="131"/>
                  <a:pt x="194" y="134"/>
                </a:cubicBezTo>
                <a:cubicBezTo>
                  <a:pt x="194" y="71"/>
                  <a:pt x="194" y="71"/>
                  <a:pt x="194" y="71"/>
                </a:cubicBezTo>
                <a:cubicBezTo>
                  <a:pt x="194" y="41"/>
                  <a:pt x="169" y="16"/>
                  <a:pt x="139" y="16"/>
                </a:cubicBezTo>
                <a:cubicBezTo>
                  <a:pt x="127" y="16"/>
                  <a:pt x="127" y="16"/>
                  <a:pt x="127" y="16"/>
                </a:cubicBezTo>
                <a:cubicBezTo>
                  <a:pt x="96" y="16"/>
                  <a:pt x="72" y="41"/>
                  <a:pt x="72" y="71"/>
                </a:cubicBezTo>
                <a:lnTo>
                  <a:pt x="72" y="135"/>
                </a:lnTo>
                <a:close/>
                <a:moveTo>
                  <a:pt x="162" y="75"/>
                </a:moveTo>
                <a:cubicBezTo>
                  <a:pt x="162" y="59"/>
                  <a:pt x="149" y="46"/>
                  <a:pt x="133" y="46"/>
                </a:cubicBezTo>
                <a:cubicBezTo>
                  <a:pt x="117" y="46"/>
                  <a:pt x="104" y="59"/>
                  <a:pt x="104" y="75"/>
                </a:cubicBezTo>
                <a:cubicBezTo>
                  <a:pt x="104" y="123"/>
                  <a:pt x="104" y="123"/>
                  <a:pt x="104" y="123"/>
                </a:cubicBezTo>
                <a:cubicBezTo>
                  <a:pt x="113" y="121"/>
                  <a:pt x="124" y="120"/>
                  <a:pt x="134" y="120"/>
                </a:cubicBezTo>
                <a:cubicBezTo>
                  <a:pt x="144" y="120"/>
                  <a:pt x="153" y="121"/>
                  <a:pt x="162" y="122"/>
                </a:cubicBezTo>
                <a:lnTo>
                  <a:pt x="162" y="75"/>
                </a:lnTo>
                <a:close/>
                <a:moveTo>
                  <a:pt x="252" y="254"/>
                </a:moveTo>
                <a:cubicBezTo>
                  <a:pt x="252" y="189"/>
                  <a:pt x="199" y="136"/>
                  <a:pt x="134" y="136"/>
                </a:cubicBezTo>
                <a:cubicBezTo>
                  <a:pt x="69" y="136"/>
                  <a:pt x="16" y="189"/>
                  <a:pt x="16" y="254"/>
                </a:cubicBezTo>
                <a:cubicBezTo>
                  <a:pt x="16" y="319"/>
                  <a:pt x="69" y="372"/>
                  <a:pt x="134" y="372"/>
                </a:cubicBezTo>
                <a:cubicBezTo>
                  <a:pt x="199" y="372"/>
                  <a:pt x="252" y="319"/>
                  <a:pt x="252" y="25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defTabSz="914256"/>
            <a:endParaRPr lang="en-US">
              <a:solidFill>
                <a:srgbClr val="717074"/>
              </a:solidFill>
            </a:endParaRPr>
          </a:p>
        </p:txBody>
      </p:sp>
      <p:grpSp>
        <p:nvGrpSpPr>
          <p:cNvPr id="37" name="Group 161">
            <a:extLst>
              <a:ext uri="{FF2B5EF4-FFF2-40B4-BE49-F238E27FC236}">
                <a16:creationId xmlns:a16="http://schemas.microsoft.com/office/drawing/2014/main" id="{CCA65498-B5F0-405A-A248-6E45BD481FD7}"/>
              </a:ext>
            </a:extLst>
          </p:cNvPr>
          <p:cNvGrpSpPr/>
          <p:nvPr/>
        </p:nvGrpSpPr>
        <p:grpSpPr>
          <a:xfrm>
            <a:off x="4072526" y="2907821"/>
            <a:ext cx="5301595" cy="722253"/>
            <a:chOff x="3931008" y="2273351"/>
            <a:chExt cx="5302113" cy="722324"/>
          </a:xfrm>
        </p:grpSpPr>
        <p:sp>
          <p:nvSpPr>
            <p:cNvPr id="38" name="TextBox 29">
              <a:extLst>
                <a:ext uri="{FF2B5EF4-FFF2-40B4-BE49-F238E27FC236}">
                  <a16:creationId xmlns:a16="http://schemas.microsoft.com/office/drawing/2014/main" id="{9E788F30-AB2A-4223-AF14-F6935410B33A}"/>
                </a:ext>
              </a:extLst>
            </p:cNvPr>
            <p:cNvSpPr txBox="1"/>
            <p:nvPr/>
          </p:nvSpPr>
          <p:spPr>
            <a:xfrm>
              <a:off x="4071628" y="2819361"/>
              <a:ext cx="1007746" cy="1662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56"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0095D3"/>
                  </a:solidFill>
                </a:rPr>
                <a:t>Traditional Apps</a:t>
              </a:r>
            </a:p>
          </p:txBody>
        </p:sp>
        <p:sp>
          <p:nvSpPr>
            <p:cNvPr id="39" name="TextBox 30">
              <a:extLst>
                <a:ext uri="{FF2B5EF4-FFF2-40B4-BE49-F238E27FC236}">
                  <a16:creationId xmlns:a16="http://schemas.microsoft.com/office/drawing/2014/main" id="{E7F4E2DB-8509-4750-970E-7A3ADFDBFA5E}"/>
                </a:ext>
              </a:extLst>
            </p:cNvPr>
            <p:cNvSpPr txBox="1"/>
            <p:nvPr/>
          </p:nvSpPr>
          <p:spPr>
            <a:xfrm>
              <a:off x="5796957" y="2825005"/>
              <a:ext cx="1153827" cy="1662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56"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0095D3"/>
                  </a:solidFill>
                </a:rPr>
                <a:t>Cloud-Native Apps</a:t>
              </a:r>
            </a:p>
          </p:txBody>
        </p:sp>
        <p:sp>
          <p:nvSpPr>
            <p:cNvPr id="40" name="TextBox 31">
              <a:extLst>
                <a:ext uri="{FF2B5EF4-FFF2-40B4-BE49-F238E27FC236}">
                  <a16:creationId xmlns:a16="http://schemas.microsoft.com/office/drawing/2014/main" id="{6473FB02-8753-4FCD-9BFD-2D48BCD31661}"/>
                </a:ext>
              </a:extLst>
            </p:cNvPr>
            <p:cNvSpPr txBox="1"/>
            <p:nvPr/>
          </p:nvSpPr>
          <p:spPr>
            <a:xfrm>
              <a:off x="7990244" y="2829460"/>
              <a:ext cx="634082" cy="1662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56"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0095D3"/>
                  </a:solidFill>
                </a:rPr>
                <a:t>SaaS Apps</a:t>
              </a:r>
            </a:p>
          </p:txBody>
        </p:sp>
        <p:grpSp>
          <p:nvGrpSpPr>
            <p:cNvPr id="41" name="Group 129">
              <a:extLst>
                <a:ext uri="{FF2B5EF4-FFF2-40B4-BE49-F238E27FC236}">
                  <a16:creationId xmlns:a16="http://schemas.microsoft.com/office/drawing/2014/main" id="{5B0145D2-3854-4FA0-A213-8C563FDB5EEA}"/>
                </a:ext>
              </a:extLst>
            </p:cNvPr>
            <p:cNvGrpSpPr/>
            <p:nvPr/>
          </p:nvGrpSpPr>
          <p:grpSpPr>
            <a:xfrm>
              <a:off x="3931008" y="2273351"/>
              <a:ext cx="1288986" cy="366064"/>
              <a:chOff x="10966572" y="3395612"/>
              <a:chExt cx="1288986" cy="366064"/>
            </a:xfrm>
          </p:grpSpPr>
          <p:sp>
            <p:nvSpPr>
              <p:cNvPr id="68" name="Freeform 34">
                <a:extLst>
                  <a:ext uri="{FF2B5EF4-FFF2-40B4-BE49-F238E27FC236}">
                    <a16:creationId xmlns:a16="http://schemas.microsoft.com/office/drawing/2014/main" id="{CB19636B-8CAD-4BC6-AB2B-4204B9A2F83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0966572" y="3395612"/>
                <a:ext cx="366064" cy="366064"/>
              </a:xfrm>
              <a:custGeom>
                <a:avLst/>
                <a:gdLst>
                  <a:gd name="T0" fmla="*/ 368 w 384"/>
                  <a:gd name="T1" fmla="*/ 29 h 384"/>
                  <a:gd name="T2" fmla="*/ 355 w 384"/>
                  <a:gd name="T3" fmla="*/ 368 h 384"/>
                  <a:gd name="T4" fmla="*/ 16 w 384"/>
                  <a:gd name="T5" fmla="*/ 355 h 384"/>
                  <a:gd name="T6" fmla="*/ 29 w 384"/>
                  <a:gd name="T7" fmla="*/ 16 h 384"/>
                  <a:gd name="T8" fmla="*/ 355 w 384"/>
                  <a:gd name="T9" fmla="*/ 0 h 384"/>
                  <a:gd name="T10" fmla="*/ 0 w 384"/>
                  <a:gd name="T11" fmla="*/ 29 h 384"/>
                  <a:gd name="T12" fmla="*/ 29 w 384"/>
                  <a:gd name="T13" fmla="*/ 384 h 384"/>
                  <a:gd name="T14" fmla="*/ 384 w 384"/>
                  <a:gd name="T15" fmla="*/ 355 h 384"/>
                  <a:gd name="T16" fmla="*/ 355 w 384"/>
                  <a:gd name="T17" fmla="*/ 0 h 384"/>
                  <a:gd name="T18" fmla="*/ 114 w 384"/>
                  <a:gd name="T19" fmla="*/ 164 h 384"/>
                  <a:gd name="T20" fmla="*/ 122 w 384"/>
                  <a:gd name="T21" fmla="*/ 159 h 384"/>
                  <a:gd name="T22" fmla="*/ 156 w 384"/>
                  <a:gd name="T23" fmla="*/ 223 h 384"/>
                  <a:gd name="T24" fmla="*/ 151 w 384"/>
                  <a:gd name="T25" fmla="*/ 231 h 384"/>
                  <a:gd name="T26" fmla="*/ 139 w 384"/>
                  <a:gd name="T27" fmla="*/ 214 h 384"/>
                  <a:gd name="T28" fmla="*/ 98 w 384"/>
                  <a:gd name="T29" fmla="*/ 227 h 384"/>
                  <a:gd name="T30" fmla="*/ 87 w 384"/>
                  <a:gd name="T31" fmla="*/ 226 h 384"/>
                  <a:gd name="T32" fmla="*/ 134 w 384"/>
                  <a:gd name="T33" fmla="*/ 203 h 384"/>
                  <a:gd name="T34" fmla="*/ 109 w 384"/>
                  <a:gd name="T35" fmla="*/ 203 h 384"/>
                  <a:gd name="T36" fmla="*/ 170 w 384"/>
                  <a:gd name="T37" fmla="*/ 165 h 384"/>
                  <a:gd name="T38" fmla="*/ 198 w 384"/>
                  <a:gd name="T39" fmla="*/ 160 h 384"/>
                  <a:gd name="T40" fmla="*/ 225 w 384"/>
                  <a:gd name="T41" fmla="*/ 184 h 384"/>
                  <a:gd name="T42" fmla="*/ 182 w 384"/>
                  <a:gd name="T43" fmla="*/ 208 h 384"/>
                  <a:gd name="T44" fmla="*/ 176 w 384"/>
                  <a:gd name="T45" fmla="*/ 231 h 384"/>
                  <a:gd name="T46" fmla="*/ 170 w 384"/>
                  <a:gd name="T47" fmla="*/ 165 h 384"/>
                  <a:gd name="T48" fmla="*/ 212 w 384"/>
                  <a:gd name="T49" fmla="*/ 184 h 384"/>
                  <a:gd name="T50" fmla="*/ 197 w 384"/>
                  <a:gd name="T51" fmla="*/ 171 h 384"/>
                  <a:gd name="T52" fmla="*/ 182 w 384"/>
                  <a:gd name="T53" fmla="*/ 197 h 384"/>
                  <a:gd name="T54" fmla="*/ 238 w 384"/>
                  <a:gd name="T55" fmla="*/ 165 h 384"/>
                  <a:gd name="T56" fmla="*/ 265 w 384"/>
                  <a:gd name="T57" fmla="*/ 160 h 384"/>
                  <a:gd name="T58" fmla="*/ 292 w 384"/>
                  <a:gd name="T59" fmla="*/ 184 h 384"/>
                  <a:gd name="T60" fmla="*/ 250 w 384"/>
                  <a:gd name="T61" fmla="*/ 208 h 384"/>
                  <a:gd name="T62" fmla="*/ 244 w 384"/>
                  <a:gd name="T63" fmla="*/ 231 h 384"/>
                  <a:gd name="T64" fmla="*/ 238 w 384"/>
                  <a:gd name="T65" fmla="*/ 165 h 384"/>
                  <a:gd name="T66" fmla="*/ 280 w 384"/>
                  <a:gd name="T67" fmla="*/ 184 h 384"/>
                  <a:gd name="T68" fmla="*/ 264 w 384"/>
                  <a:gd name="T69" fmla="*/ 171 h 384"/>
                  <a:gd name="T70" fmla="*/ 250 w 384"/>
                  <a:gd name="T71" fmla="*/ 197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4" h="384">
                    <a:moveTo>
                      <a:pt x="355" y="16"/>
                    </a:moveTo>
                    <a:cubicBezTo>
                      <a:pt x="362" y="16"/>
                      <a:pt x="368" y="22"/>
                      <a:pt x="368" y="29"/>
                    </a:cubicBezTo>
                    <a:cubicBezTo>
                      <a:pt x="368" y="355"/>
                      <a:pt x="368" y="355"/>
                      <a:pt x="368" y="355"/>
                    </a:cubicBezTo>
                    <a:cubicBezTo>
                      <a:pt x="368" y="362"/>
                      <a:pt x="362" y="368"/>
                      <a:pt x="355" y="368"/>
                    </a:cubicBezTo>
                    <a:cubicBezTo>
                      <a:pt x="29" y="368"/>
                      <a:pt x="29" y="368"/>
                      <a:pt x="29" y="368"/>
                    </a:cubicBezTo>
                    <a:cubicBezTo>
                      <a:pt x="22" y="368"/>
                      <a:pt x="16" y="362"/>
                      <a:pt x="16" y="355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2"/>
                      <a:pt x="22" y="16"/>
                      <a:pt x="29" y="16"/>
                    </a:cubicBezTo>
                    <a:cubicBezTo>
                      <a:pt x="355" y="16"/>
                      <a:pt x="355" y="16"/>
                      <a:pt x="355" y="16"/>
                    </a:cubicBezTo>
                    <a:moveTo>
                      <a:pt x="35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371"/>
                      <a:pt x="13" y="384"/>
                      <a:pt x="29" y="384"/>
                    </a:cubicBezTo>
                    <a:cubicBezTo>
                      <a:pt x="355" y="384"/>
                      <a:pt x="355" y="384"/>
                      <a:pt x="355" y="384"/>
                    </a:cubicBezTo>
                    <a:cubicBezTo>
                      <a:pt x="371" y="384"/>
                      <a:pt x="384" y="371"/>
                      <a:pt x="384" y="355"/>
                    </a:cubicBezTo>
                    <a:cubicBezTo>
                      <a:pt x="384" y="29"/>
                      <a:pt x="384" y="29"/>
                      <a:pt x="384" y="29"/>
                    </a:cubicBezTo>
                    <a:cubicBezTo>
                      <a:pt x="384" y="13"/>
                      <a:pt x="371" y="0"/>
                      <a:pt x="355" y="0"/>
                    </a:cubicBezTo>
                    <a:close/>
                    <a:moveTo>
                      <a:pt x="88" y="223"/>
                    </a:moveTo>
                    <a:cubicBezTo>
                      <a:pt x="114" y="164"/>
                      <a:pt x="114" y="164"/>
                      <a:pt x="114" y="164"/>
                    </a:cubicBezTo>
                    <a:cubicBezTo>
                      <a:pt x="115" y="161"/>
                      <a:pt x="118" y="159"/>
                      <a:pt x="121" y="159"/>
                    </a:cubicBezTo>
                    <a:cubicBezTo>
                      <a:pt x="122" y="159"/>
                      <a:pt x="122" y="159"/>
                      <a:pt x="122" y="159"/>
                    </a:cubicBezTo>
                    <a:cubicBezTo>
                      <a:pt x="126" y="159"/>
                      <a:pt x="128" y="161"/>
                      <a:pt x="129" y="164"/>
                    </a:cubicBezTo>
                    <a:cubicBezTo>
                      <a:pt x="156" y="223"/>
                      <a:pt x="156" y="223"/>
                      <a:pt x="156" y="223"/>
                    </a:cubicBezTo>
                    <a:cubicBezTo>
                      <a:pt x="156" y="224"/>
                      <a:pt x="156" y="225"/>
                      <a:pt x="156" y="225"/>
                    </a:cubicBezTo>
                    <a:cubicBezTo>
                      <a:pt x="156" y="229"/>
                      <a:pt x="154" y="231"/>
                      <a:pt x="151" y="231"/>
                    </a:cubicBezTo>
                    <a:cubicBezTo>
                      <a:pt x="148" y="231"/>
                      <a:pt x="146" y="230"/>
                      <a:pt x="145" y="227"/>
                    </a:cubicBezTo>
                    <a:cubicBezTo>
                      <a:pt x="139" y="214"/>
                      <a:pt x="139" y="214"/>
                      <a:pt x="139" y="214"/>
                    </a:cubicBezTo>
                    <a:cubicBezTo>
                      <a:pt x="104" y="214"/>
                      <a:pt x="104" y="214"/>
                      <a:pt x="104" y="214"/>
                    </a:cubicBezTo>
                    <a:cubicBezTo>
                      <a:pt x="98" y="227"/>
                      <a:pt x="98" y="227"/>
                      <a:pt x="98" y="227"/>
                    </a:cubicBezTo>
                    <a:cubicBezTo>
                      <a:pt x="97" y="230"/>
                      <a:pt x="95" y="231"/>
                      <a:pt x="93" y="231"/>
                    </a:cubicBezTo>
                    <a:cubicBezTo>
                      <a:pt x="89" y="231"/>
                      <a:pt x="87" y="229"/>
                      <a:pt x="87" y="226"/>
                    </a:cubicBezTo>
                    <a:cubicBezTo>
                      <a:pt x="87" y="225"/>
                      <a:pt x="87" y="224"/>
                      <a:pt x="88" y="223"/>
                    </a:cubicBezTo>
                    <a:close/>
                    <a:moveTo>
                      <a:pt x="134" y="203"/>
                    </a:moveTo>
                    <a:cubicBezTo>
                      <a:pt x="122" y="174"/>
                      <a:pt x="122" y="174"/>
                      <a:pt x="122" y="174"/>
                    </a:cubicBezTo>
                    <a:cubicBezTo>
                      <a:pt x="109" y="203"/>
                      <a:pt x="109" y="203"/>
                      <a:pt x="109" y="203"/>
                    </a:cubicBezTo>
                    <a:lnTo>
                      <a:pt x="134" y="203"/>
                    </a:lnTo>
                    <a:close/>
                    <a:moveTo>
                      <a:pt x="170" y="165"/>
                    </a:moveTo>
                    <a:cubicBezTo>
                      <a:pt x="170" y="162"/>
                      <a:pt x="172" y="160"/>
                      <a:pt x="175" y="160"/>
                    </a:cubicBezTo>
                    <a:cubicBezTo>
                      <a:pt x="198" y="160"/>
                      <a:pt x="198" y="160"/>
                      <a:pt x="198" y="160"/>
                    </a:cubicBezTo>
                    <a:cubicBezTo>
                      <a:pt x="214" y="160"/>
                      <a:pt x="225" y="169"/>
                      <a:pt x="225" y="184"/>
                    </a:cubicBezTo>
                    <a:cubicBezTo>
                      <a:pt x="225" y="184"/>
                      <a:pt x="225" y="184"/>
                      <a:pt x="225" y="184"/>
                    </a:cubicBezTo>
                    <a:cubicBezTo>
                      <a:pt x="225" y="200"/>
                      <a:pt x="212" y="208"/>
                      <a:pt x="196" y="208"/>
                    </a:cubicBezTo>
                    <a:cubicBezTo>
                      <a:pt x="182" y="208"/>
                      <a:pt x="182" y="208"/>
                      <a:pt x="182" y="208"/>
                    </a:cubicBezTo>
                    <a:cubicBezTo>
                      <a:pt x="182" y="225"/>
                      <a:pt x="182" y="225"/>
                      <a:pt x="182" y="225"/>
                    </a:cubicBezTo>
                    <a:cubicBezTo>
                      <a:pt x="182" y="229"/>
                      <a:pt x="180" y="231"/>
                      <a:pt x="176" y="231"/>
                    </a:cubicBezTo>
                    <a:cubicBezTo>
                      <a:pt x="173" y="231"/>
                      <a:pt x="170" y="229"/>
                      <a:pt x="170" y="225"/>
                    </a:cubicBezTo>
                    <a:lnTo>
                      <a:pt x="170" y="165"/>
                    </a:lnTo>
                    <a:close/>
                    <a:moveTo>
                      <a:pt x="197" y="197"/>
                    </a:moveTo>
                    <a:cubicBezTo>
                      <a:pt x="206" y="197"/>
                      <a:pt x="212" y="192"/>
                      <a:pt x="212" y="184"/>
                    </a:cubicBezTo>
                    <a:cubicBezTo>
                      <a:pt x="212" y="184"/>
                      <a:pt x="212" y="184"/>
                      <a:pt x="212" y="184"/>
                    </a:cubicBezTo>
                    <a:cubicBezTo>
                      <a:pt x="212" y="176"/>
                      <a:pt x="206" y="171"/>
                      <a:pt x="197" y="171"/>
                    </a:cubicBezTo>
                    <a:cubicBezTo>
                      <a:pt x="182" y="171"/>
                      <a:pt x="182" y="171"/>
                      <a:pt x="182" y="171"/>
                    </a:cubicBezTo>
                    <a:cubicBezTo>
                      <a:pt x="182" y="197"/>
                      <a:pt x="182" y="197"/>
                      <a:pt x="182" y="197"/>
                    </a:cubicBezTo>
                    <a:lnTo>
                      <a:pt x="197" y="197"/>
                    </a:lnTo>
                    <a:close/>
                    <a:moveTo>
                      <a:pt x="238" y="165"/>
                    </a:moveTo>
                    <a:cubicBezTo>
                      <a:pt x="238" y="162"/>
                      <a:pt x="240" y="160"/>
                      <a:pt x="243" y="160"/>
                    </a:cubicBezTo>
                    <a:cubicBezTo>
                      <a:pt x="265" y="160"/>
                      <a:pt x="265" y="160"/>
                      <a:pt x="265" y="160"/>
                    </a:cubicBezTo>
                    <a:cubicBezTo>
                      <a:pt x="282" y="160"/>
                      <a:pt x="292" y="169"/>
                      <a:pt x="292" y="184"/>
                    </a:cubicBezTo>
                    <a:cubicBezTo>
                      <a:pt x="292" y="184"/>
                      <a:pt x="292" y="184"/>
                      <a:pt x="292" y="184"/>
                    </a:cubicBezTo>
                    <a:cubicBezTo>
                      <a:pt x="292" y="200"/>
                      <a:pt x="280" y="208"/>
                      <a:pt x="264" y="208"/>
                    </a:cubicBezTo>
                    <a:cubicBezTo>
                      <a:pt x="250" y="208"/>
                      <a:pt x="250" y="208"/>
                      <a:pt x="250" y="208"/>
                    </a:cubicBezTo>
                    <a:cubicBezTo>
                      <a:pt x="250" y="225"/>
                      <a:pt x="250" y="225"/>
                      <a:pt x="250" y="225"/>
                    </a:cubicBezTo>
                    <a:cubicBezTo>
                      <a:pt x="250" y="229"/>
                      <a:pt x="247" y="231"/>
                      <a:pt x="244" y="231"/>
                    </a:cubicBezTo>
                    <a:cubicBezTo>
                      <a:pt x="240" y="231"/>
                      <a:pt x="238" y="229"/>
                      <a:pt x="238" y="225"/>
                    </a:cubicBezTo>
                    <a:lnTo>
                      <a:pt x="238" y="165"/>
                    </a:lnTo>
                    <a:close/>
                    <a:moveTo>
                      <a:pt x="264" y="197"/>
                    </a:moveTo>
                    <a:cubicBezTo>
                      <a:pt x="274" y="197"/>
                      <a:pt x="280" y="192"/>
                      <a:pt x="280" y="184"/>
                    </a:cubicBezTo>
                    <a:cubicBezTo>
                      <a:pt x="280" y="184"/>
                      <a:pt x="280" y="184"/>
                      <a:pt x="280" y="184"/>
                    </a:cubicBezTo>
                    <a:cubicBezTo>
                      <a:pt x="280" y="176"/>
                      <a:pt x="274" y="171"/>
                      <a:pt x="264" y="171"/>
                    </a:cubicBezTo>
                    <a:cubicBezTo>
                      <a:pt x="250" y="171"/>
                      <a:pt x="250" y="171"/>
                      <a:pt x="250" y="171"/>
                    </a:cubicBezTo>
                    <a:cubicBezTo>
                      <a:pt x="250" y="197"/>
                      <a:pt x="250" y="197"/>
                      <a:pt x="250" y="197"/>
                    </a:cubicBezTo>
                    <a:lnTo>
                      <a:pt x="264" y="1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pPr defTabSz="914256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69" name="Freeform 34">
                <a:extLst>
                  <a:ext uri="{FF2B5EF4-FFF2-40B4-BE49-F238E27FC236}">
                    <a16:creationId xmlns:a16="http://schemas.microsoft.com/office/drawing/2014/main" id="{9CF64DED-1F0B-47CA-908A-23D344C955E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1428033" y="3395612"/>
                <a:ext cx="366064" cy="366064"/>
              </a:xfrm>
              <a:custGeom>
                <a:avLst/>
                <a:gdLst>
                  <a:gd name="T0" fmla="*/ 368 w 384"/>
                  <a:gd name="T1" fmla="*/ 29 h 384"/>
                  <a:gd name="T2" fmla="*/ 355 w 384"/>
                  <a:gd name="T3" fmla="*/ 368 h 384"/>
                  <a:gd name="T4" fmla="*/ 16 w 384"/>
                  <a:gd name="T5" fmla="*/ 355 h 384"/>
                  <a:gd name="T6" fmla="*/ 29 w 384"/>
                  <a:gd name="T7" fmla="*/ 16 h 384"/>
                  <a:gd name="T8" fmla="*/ 355 w 384"/>
                  <a:gd name="T9" fmla="*/ 0 h 384"/>
                  <a:gd name="T10" fmla="*/ 0 w 384"/>
                  <a:gd name="T11" fmla="*/ 29 h 384"/>
                  <a:gd name="T12" fmla="*/ 29 w 384"/>
                  <a:gd name="T13" fmla="*/ 384 h 384"/>
                  <a:gd name="T14" fmla="*/ 384 w 384"/>
                  <a:gd name="T15" fmla="*/ 355 h 384"/>
                  <a:gd name="T16" fmla="*/ 355 w 384"/>
                  <a:gd name="T17" fmla="*/ 0 h 384"/>
                  <a:gd name="T18" fmla="*/ 114 w 384"/>
                  <a:gd name="T19" fmla="*/ 164 h 384"/>
                  <a:gd name="T20" fmla="*/ 122 w 384"/>
                  <a:gd name="T21" fmla="*/ 159 h 384"/>
                  <a:gd name="T22" fmla="*/ 156 w 384"/>
                  <a:gd name="T23" fmla="*/ 223 h 384"/>
                  <a:gd name="T24" fmla="*/ 151 w 384"/>
                  <a:gd name="T25" fmla="*/ 231 h 384"/>
                  <a:gd name="T26" fmla="*/ 139 w 384"/>
                  <a:gd name="T27" fmla="*/ 214 h 384"/>
                  <a:gd name="T28" fmla="*/ 98 w 384"/>
                  <a:gd name="T29" fmla="*/ 227 h 384"/>
                  <a:gd name="T30" fmla="*/ 87 w 384"/>
                  <a:gd name="T31" fmla="*/ 226 h 384"/>
                  <a:gd name="T32" fmla="*/ 134 w 384"/>
                  <a:gd name="T33" fmla="*/ 203 h 384"/>
                  <a:gd name="T34" fmla="*/ 109 w 384"/>
                  <a:gd name="T35" fmla="*/ 203 h 384"/>
                  <a:gd name="T36" fmla="*/ 170 w 384"/>
                  <a:gd name="T37" fmla="*/ 165 h 384"/>
                  <a:gd name="T38" fmla="*/ 198 w 384"/>
                  <a:gd name="T39" fmla="*/ 160 h 384"/>
                  <a:gd name="T40" fmla="*/ 225 w 384"/>
                  <a:gd name="T41" fmla="*/ 184 h 384"/>
                  <a:gd name="T42" fmla="*/ 182 w 384"/>
                  <a:gd name="T43" fmla="*/ 208 h 384"/>
                  <a:gd name="T44" fmla="*/ 176 w 384"/>
                  <a:gd name="T45" fmla="*/ 231 h 384"/>
                  <a:gd name="T46" fmla="*/ 170 w 384"/>
                  <a:gd name="T47" fmla="*/ 165 h 384"/>
                  <a:gd name="T48" fmla="*/ 212 w 384"/>
                  <a:gd name="T49" fmla="*/ 184 h 384"/>
                  <a:gd name="T50" fmla="*/ 197 w 384"/>
                  <a:gd name="T51" fmla="*/ 171 h 384"/>
                  <a:gd name="T52" fmla="*/ 182 w 384"/>
                  <a:gd name="T53" fmla="*/ 197 h 384"/>
                  <a:gd name="T54" fmla="*/ 238 w 384"/>
                  <a:gd name="T55" fmla="*/ 165 h 384"/>
                  <a:gd name="T56" fmla="*/ 265 w 384"/>
                  <a:gd name="T57" fmla="*/ 160 h 384"/>
                  <a:gd name="T58" fmla="*/ 292 w 384"/>
                  <a:gd name="T59" fmla="*/ 184 h 384"/>
                  <a:gd name="T60" fmla="*/ 250 w 384"/>
                  <a:gd name="T61" fmla="*/ 208 h 384"/>
                  <a:gd name="T62" fmla="*/ 244 w 384"/>
                  <a:gd name="T63" fmla="*/ 231 h 384"/>
                  <a:gd name="T64" fmla="*/ 238 w 384"/>
                  <a:gd name="T65" fmla="*/ 165 h 384"/>
                  <a:gd name="T66" fmla="*/ 280 w 384"/>
                  <a:gd name="T67" fmla="*/ 184 h 384"/>
                  <a:gd name="T68" fmla="*/ 264 w 384"/>
                  <a:gd name="T69" fmla="*/ 171 h 384"/>
                  <a:gd name="T70" fmla="*/ 250 w 384"/>
                  <a:gd name="T71" fmla="*/ 197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4" h="384">
                    <a:moveTo>
                      <a:pt x="355" y="16"/>
                    </a:moveTo>
                    <a:cubicBezTo>
                      <a:pt x="362" y="16"/>
                      <a:pt x="368" y="22"/>
                      <a:pt x="368" y="29"/>
                    </a:cubicBezTo>
                    <a:cubicBezTo>
                      <a:pt x="368" y="355"/>
                      <a:pt x="368" y="355"/>
                      <a:pt x="368" y="355"/>
                    </a:cubicBezTo>
                    <a:cubicBezTo>
                      <a:pt x="368" y="362"/>
                      <a:pt x="362" y="368"/>
                      <a:pt x="355" y="368"/>
                    </a:cubicBezTo>
                    <a:cubicBezTo>
                      <a:pt x="29" y="368"/>
                      <a:pt x="29" y="368"/>
                      <a:pt x="29" y="368"/>
                    </a:cubicBezTo>
                    <a:cubicBezTo>
                      <a:pt x="22" y="368"/>
                      <a:pt x="16" y="362"/>
                      <a:pt x="16" y="355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2"/>
                      <a:pt x="22" y="16"/>
                      <a:pt x="29" y="16"/>
                    </a:cubicBezTo>
                    <a:cubicBezTo>
                      <a:pt x="355" y="16"/>
                      <a:pt x="355" y="16"/>
                      <a:pt x="355" y="16"/>
                    </a:cubicBezTo>
                    <a:moveTo>
                      <a:pt x="35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371"/>
                      <a:pt x="13" y="384"/>
                      <a:pt x="29" y="384"/>
                    </a:cubicBezTo>
                    <a:cubicBezTo>
                      <a:pt x="355" y="384"/>
                      <a:pt x="355" y="384"/>
                      <a:pt x="355" y="384"/>
                    </a:cubicBezTo>
                    <a:cubicBezTo>
                      <a:pt x="371" y="384"/>
                      <a:pt x="384" y="371"/>
                      <a:pt x="384" y="355"/>
                    </a:cubicBezTo>
                    <a:cubicBezTo>
                      <a:pt x="384" y="29"/>
                      <a:pt x="384" y="29"/>
                      <a:pt x="384" y="29"/>
                    </a:cubicBezTo>
                    <a:cubicBezTo>
                      <a:pt x="384" y="13"/>
                      <a:pt x="371" y="0"/>
                      <a:pt x="355" y="0"/>
                    </a:cubicBezTo>
                    <a:close/>
                    <a:moveTo>
                      <a:pt x="88" y="223"/>
                    </a:moveTo>
                    <a:cubicBezTo>
                      <a:pt x="114" y="164"/>
                      <a:pt x="114" y="164"/>
                      <a:pt x="114" y="164"/>
                    </a:cubicBezTo>
                    <a:cubicBezTo>
                      <a:pt x="115" y="161"/>
                      <a:pt x="118" y="159"/>
                      <a:pt x="121" y="159"/>
                    </a:cubicBezTo>
                    <a:cubicBezTo>
                      <a:pt x="122" y="159"/>
                      <a:pt x="122" y="159"/>
                      <a:pt x="122" y="159"/>
                    </a:cubicBezTo>
                    <a:cubicBezTo>
                      <a:pt x="126" y="159"/>
                      <a:pt x="128" y="161"/>
                      <a:pt x="129" y="164"/>
                    </a:cubicBezTo>
                    <a:cubicBezTo>
                      <a:pt x="156" y="223"/>
                      <a:pt x="156" y="223"/>
                      <a:pt x="156" y="223"/>
                    </a:cubicBezTo>
                    <a:cubicBezTo>
                      <a:pt x="156" y="224"/>
                      <a:pt x="156" y="225"/>
                      <a:pt x="156" y="225"/>
                    </a:cubicBezTo>
                    <a:cubicBezTo>
                      <a:pt x="156" y="229"/>
                      <a:pt x="154" y="231"/>
                      <a:pt x="151" y="231"/>
                    </a:cubicBezTo>
                    <a:cubicBezTo>
                      <a:pt x="148" y="231"/>
                      <a:pt x="146" y="230"/>
                      <a:pt x="145" y="227"/>
                    </a:cubicBezTo>
                    <a:cubicBezTo>
                      <a:pt x="139" y="214"/>
                      <a:pt x="139" y="214"/>
                      <a:pt x="139" y="214"/>
                    </a:cubicBezTo>
                    <a:cubicBezTo>
                      <a:pt x="104" y="214"/>
                      <a:pt x="104" y="214"/>
                      <a:pt x="104" y="214"/>
                    </a:cubicBezTo>
                    <a:cubicBezTo>
                      <a:pt x="98" y="227"/>
                      <a:pt x="98" y="227"/>
                      <a:pt x="98" y="227"/>
                    </a:cubicBezTo>
                    <a:cubicBezTo>
                      <a:pt x="97" y="230"/>
                      <a:pt x="95" y="231"/>
                      <a:pt x="93" y="231"/>
                    </a:cubicBezTo>
                    <a:cubicBezTo>
                      <a:pt x="89" y="231"/>
                      <a:pt x="87" y="229"/>
                      <a:pt x="87" y="226"/>
                    </a:cubicBezTo>
                    <a:cubicBezTo>
                      <a:pt x="87" y="225"/>
                      <a:pt x="87" y="224"/>
                      <a:pt x="88" y="223"/>
                    </a:cubicBezTo>
                    <a:close/>
                    <a:moveTo>
                      <a:pt x="134" y="203"/>
                    </a:moveTo>
                    <a:cubicBezTo>
                      <a:pt x="122" y="174"/>
                      <a:pt x="122" y="174"/>
                      <a:pt x="122" y="174"/>
                    </a:cubicBezTo>
                    <a:cubicBezTo>
                      <a:pt x="109" y="203"/>
                      <a:pt x="109" y="203"/>
                      <a:pt x="109" y="203"/>
                    </a:cubicBezTo>
                    <a:lnTo>
                      <a:pt x="134" y="203"/>
                    </a:lnTo>
                    <a:close/>
                    <a:moveTo>
                      <a:pt x="170" y="165"/>
                    </a:moveTo>
                    <a:cubicBezTo>
                      <a:pt x="170" y="162"/>
                      <a:pt x="172" y="160"/>
                      <a:pt x="175" y="160"/>
                    </a:cubicBezTo>
                    <a:cubicBezTo>
                      <a:pt x="198" y="160"/>
                      <a:pt x="198" y="160"/>
                      <a:pt x="198" y="160"/>
                    </a:cubicBezTo>
                    <a:cubicBezTo>
                      <a:pt x="214" y="160"/>
                      <a:pt x="225" y="169"/>
                      <a:pt x="225" y="184"/>
                    </a:cubicBezTo>
                    <a:cubicBezTo>
                      <a:pt x="225" y="184"/>
                      <a:pt x="225" y="184"/>
                      <a:pt x="225" y="184"/>
                    </a:cubicBezTo>
                    <a:cubicBezTo>
                      <a:pt x="225" y="200"/>
                      <a:pt x="212" y="208"/>
                      <a:pt x="196" y="208"/>
                    </a:cubicBezTo>
                    <a:cubicBezTo>
                      <a:pt x="182" y="208"/>
                      <a:pt x="182" y="208"/>
                      <a:pt x="182" y="208"/>
                    </a:cubicBezTo>
                    <a:cubicBezTo>
                      <a:pt x="182" y="225"/>
                      <a:pt x="182" y="225"/>
                      <a:pt x="182" y="225"/>
                    </a:cubicBezTo>
                    <a:cubicBezTo>
                      <a:pt x="182" y="229"/>
                      <a:pt x="180" y="231"/>
                      <a:pt x="176" y="231"/>
                    </a:cubicBezTo>
                    <a:cubicBezTo>
                      <a:pt x="173" y="231"/>
                      <a:pt x="170" y="229"/>
                      <a:pt x="170" y="225"/>
                    </a:cubicBezTo>
                    <a:lnTo>
                      <a:pt x="170" y="165"/>
                    </a:lnTo>
                    <a:close/>
                    <a:moveTo>
                      <a:pt x="197" y="197"/>
                    </a:moveTo>
                    <a:cubicBezTo>
                      <a:pt x="206" y="197"/>
                      <a:pt x="212" y="192"/>
                      <a:pt x="212" y="184"/>
                    </a:cubicBezTo>
                    <a:cubicBezTo>
                      <a:pt x="212" y="184"/>
                      <a:pt x="212" y="184"/>
                      <a:pt x="212" y="184"/>
                    </a:cubicBezTo>
                    <a:cubicBezTo>
                      <a:pt x="212" y="176"/>
                      <a:pt x="206" y="171"/>
                      <a:pt x="197" y="171"/>
                    </a:cubicBezTo>
                    <a:cubicBezTo>
                      <a:pt x="182" y="171"/>
                      <a:pt x="182" y="171"/>
                      <a:pt x="182" y="171"/>
                    </a:cubicBezTo>
                    <a:cubicBezTo>
                      <a:pt x="182" y="197"/>
                      <a:pt x="182" y="197"/>
                      <a:pt x="182" y="197"/>
                    </a:cubicBezTo>
                    <a:lnTo>
                      <a:pt x="197" y="197"/>
                    </a:lnTo>
                    <a:close/>
                    <a:moveTo>
                      <a:pt x="238" y="165"/>
                    </a:moveTo>
                    <a:cubicBezTo>
                      <a:pt x="238" y="162"/>
                      <a:pt x="240" y="160"/>
                      <a:pt x="243" y="160"/>
                    </a:cubicBezTo>
                    <a:cubicBezTo>
                      <a:pt x="265" y="160"/>
                      <a:pt x="265" y="160"/>
                      <a:pt x="265" y="160"/>
                    </a:cubicBezTo>
                    <a:cubicBezTo>
                      <a:pt x="282" y="160"/>
                      <a:pt x="292" y="169"/>
                      <a:pt x="292" y="184"/>
                    </a:cubicBezTo>
                    <a:cubicBezTo>
                      <a:pt x="292" y="184"/>
                      <a:pt x="292" y="184"/>
                      <a:pt x="292" y="184"/>
                    </a:cubicBezTo>
                    <a:cubicBezTo>
                      <a:pt x="292" y="200"/>
                      <a:pt x="280" y="208"/>
                      <a:pt x="264" y="208"/>
                    </a:cubicBezTo>
                    <a:cubicBezTo>
                      <a:pt x="250" y="208"/>
                      <a:pt x="250" y="208"/>
                      <a:pt x="250" y="208"/>
                    </a:cubicBezTo>
                    <a:cubicBezTo>
                      <a:pt x="250" y="225"/>
                      <a:pt x="250" y="225"/>
                      <a:pt x="250" y="225"/>
                    </a:cubicBezTo>
                    <a:cubicBezTo>
                      <a:pt x="250" y="229"/>
                      <a:pt x="247" y="231"/>
                      <a:pt x="244" y="231"/>
                    </a:cubicBezTo>
                    <a:cubicBezTo>
                      <a:pt x="240" y="231"/>
                      <a:pt x="238" y="229"/>
                      <a:pt x="238" y="225"/>
                    </a:cubicBezTo>
                    <a:lnTo>
                      <a:pt x="238" y="165"/>
                    </a:lnTo>
                    <a:close/>
                    <a:moveTo>
                      <a:pt x="264" y="197"/>
                    </a:moveTo>
                    <a:cubicBezTo>
                      <a:pt x="274" y="197"/>
                      <a:pt x="280" y="192"/>
                      <a:pt x="280" y="184"/>
                    </a:cubicBezTo>
                    <a:cubicBezTo>
                      <a:pt x="280" y="184"/>
                      <a:pt x="280" y="184"/>
                      <a:pt x="280" y="184"/>
                    </a:cubicBezTo>
                    <a:cubicBezTo>
                      <a:pt x="280" y="176"/>
                      <a:pt x="274" y="171"/>
                      <a:pt x="264" y="171"/>
                    </a:cubicBezTo>
                    <a:cubicBezTo>
                      <a:pt x="250" y="171"/>
                      <a:pt x="250" y="171"/>
                      <a:pt x="250" y="171"/>
                    </a:cubicBezTo>
                    <a:cubicBezTo>
                      <a:pt x="250" y="197"/>
                      <a:pt x="250" y="197"/>
                      <a:pt x="250" y="197"/>
                    </a:cubicBezTo>
                    <a:lnTo>
                      <a:pt x="264" y="1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pPr defTabSz="914256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70" name="Freeform 34">
                <a:extLst>
                  <a:ext uri="{FF2B5EF4-FFF2-40B4-BE49-F238E27FC236}">
                    <a16:creationId xmlns:a16="http://schemas.microsoft.com/office/drawing/2014/main" id="{82209913-BABB-4105-9AE2-14BA7A782816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1889494" y="3395612"/>
                <a:ext cx="366064" cy="366064"/>
              </a:xfrm>
              <a:custGeom>
                <a:avLst/>
                <a:gdLst>
                  <a:gd name="T0" fmla="*/ 368 w 384"/>
                  <a:gd name="T1" fmla="*/ 29 h 384"/>
                  <a:gd name="T2" fmla="*/ 355 w 384"/>
                  <a:gd name="T3" fmla="*/ 368 h 384"/>
                  <a:gd name="T4" fmla="*/ 16 w 384"/>
                  <a:gd name="T5" fmla="*/ 355 h 384"/>
                  <a:gd name="T6" fmla="*/ 29 w 384"/>
                  <a:gd name="T7" fmla="*/ 16 h 384"/>
                  <a:gd name="T8" fmla="*/ 355 w 384"/>
                  <a:gd name="T9" fmla="*/ 0 h 384"/>
                  <a:gd name="T10" fmla="*/ 0 w 384"/>
                  <a:gd name="T11" fmla="*/ 29 h 384"/>
                  <a:gd name="T12" fmla="*/ 29 w 384"/>
                  <a:gd name="T13" fmla="*/ 384 h 384"/>
                  <a:gd name="T14" fmla="*/ 384 w 384"/>
                  <a:gd name="T15" fmla="*/ 355 h 384"/>
                  <a:gd name="T16" fmla="*/ 355 w 384"/>
                  <a:gd name="T17" fmla="*/ 0 h 384"/>
                  <a:gd name="T18" fmla="*/ 114 w 384"/>
                  <a:gd name="T19" fmla="*/ 164 h 384"/>
                  <a:gd name="T20" fmla="*/ 122 w 384"/>
                  <a:gd name="T21" fmla="*/ 159 h 384"/>
                  <a:gd name="T22" fmla="*/ 156 w 384"/>
                  <a:gd name="T23" fmla="*/ 223 h 384"/>
                  <a:gd name="T24" fmla="*/ 151 w 384"/>
                  <a:gd name="T25" fmla="*/ 231 h 384"/>
                  <a:gd name="T26" fmla="*/ 139 w 384"/>
                  <a:gd name="T27" fmla="*/ 214 h 384"/>
                  <a:gd name="T28" fmla="*/ 98 w 384"/>
                  <a:gd name="T29" fmla="*/ 227 h 384"/>
                  <a:gd name="T30" fmla="*/ 87 w 384"/>
                  <a:gd name="T31" fmla="*/ 226 h 384"/>
                  <a:gd name="T32" fmla="*/ 134 w 384"/>
                  <a:gd name="T33" fmla="*/ 203 h 384"/>
                  <a:gd name="T34" fmla="*/ 109 w 384"/>
                  <a:gd name="T35" fmla="*/ 203 h 384"/>
                  <a:gd name="T36" fmla="*/ 170 w 384"/>
                  <a:gd name="T37" fmla="*/ 165 h 384"/>
                  <a:gd name="T38" fmla="*/ 198 w 384"/>
                  <a:gd name="T39" fmla="*/ 160 h 384"/>
                  <a:gd name="T40" fmla="*/ 225 w 384"/>
                  <a:gd name="T41" fmla="*/ 184 h 384"/>
                  <a:gd name="T42" fmla="*/ 182 w 384"/>
                  <a:gd name="T43" fmla="*/ 208 h 384"/>
                  <a:gd name="T44" fmla="*/ 176 w 384"/>
                  <a:gd name="T45" fmla="*/ 231 h 384"/>
                  <a:gd name="T46" fmla="*/ 170 w 384"/>
                  <a:gd name="T47" fmla="*/ 165 h 384"/>
                  <a:gd name="T48" fmla="*/ 212 w 384"/>
                  <a:gd name="T49" fmla="*/ 184 h 384"/>
                  <a:gd name="T50" fmla="*/ 197 w 384"/>
                  <a:gd name="T51" fmla="*/ 171 h 384"/>
                  <a:gd name="T52" fmla="*/ 182 w 384"/>
                  <a:gd name="T53" fmla="*/ 197 h 384"/>
                  <a:gd name="T54" fmla="*/ 238 w 384"/>
                  <a:gd name="T55" fmla="*/ 165 h 384"/>
                  <a:gd name="T56" fmla="*/ 265 w 384"/>
                  <a:gd name="T57" fmla="*/ 160 h 384"/>
                  <a:gd name="T58" fmla="*/ 292 w 384"/>
                  <a:gd name="T59" fmla="*/ 184 h 384"/>
                  <a:gd name="T60" fmla="*/ 250 w 384"/>
                  <a:gd name="T61" fmla="*/ 208 h 384"/>
                  <a:gd name="T62" fmla="*/ 244 w 384"/>
                  <a:gd name="T63" fmla="*/ 231 h 384"/>
                  <a:gd name="T64" fmla="*/ 238 w 384"/>
                  <a:gd name="T65" fmla="*/ 165 h 384"/>
                  <a:gd name="T66" fmla="*/ 280 w 384"/>
                  <a:gd name="T67" fmla="*/ 184 h 384"/>
                  <a:gd name="T68" fmla="*/ 264 w 384"/>
                  <a:gd name="T69" fmla="*/ 171 h 384"/>
                  <a:gd name="T70" fmla="*/ 250 w 384"/>
                  <a:gd name="T71" fmla="*/ 197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4" h="384">
                    <a:moveTo>
                      <a:pt x="355" y="16"/>
                    </a:moveTo>
                    <a:cubicBezTo>
                      <a:pt x="362" y="16"/>
                      <a:pt x="368" y="22"/>
                      <a:pt x="368" y="29"/>
                    </a:cubicBezTo>
                    <a:cubicBezTo>
                      <a:pt x="368" y="355"/>
                      <a:pt x="368" y="355"/>
                      <a:pt x="368" y="355"/>
                    </a:cubicBezTo>
                    <a:cubicBezTo>
                      <a:pt x="368" y="362"/>
                      <a:pt x="362" y="368"/>
                      <a:pt x="355" y="368"/>
                    </a:cubicBezTo>
                    <a:cubicBezTo>
                      <a:pt x="29" y="368"/>
                      <a:pt x="29" y="368"/>
                      <a:pt x="29" y="368"/>
                    </a:cubicBezTo>
                    <a:cubicBezTo>
                      <a:pt x="22" y="368"/>
                      <a:pt x="16" y="362"/>
                      <a:pt x="16" y="355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2"/>
                      <a:pt x="22" y="16"/>
                      <a:pt x="29" y="16"/>
                    </a:cubicBezTo>
                    <a:cubicBezTo>
                      <a:pt x="355" y="16"/>
                      <a:pt x="355" y="16"/>
                      <a:pt x="355" y="16"/>
                    </a:cubicBezTo>
                    <a:moveTo>
                      <a:pt x="35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371"/>
                      <a:pt x="13" y="384"/>
                      <a:pt x="29" y="384"/>
                    </a:cubicBezTo>
                    <a:cubicBezTo>
                      <a:pt x="355" y="384"/>
                      <a:pt x="355" y="384"/>
                      <a:pt x="355" y="384"/>
                    </a:cubicBezTo>
                    <a:cubicBezTo>
                      <a:pt x="371" y="384"/>
                      <a:pt x="384" y="371"/>
                      <a:pt x="384" y="355"/>
                    </a:cubicBezTo>
                    <a:cubicBezTo>
                      <a:pt x="384" y="29"/>
                      <a:pt x="384" y="29"/>
                      <a:pt x="384" y="29"/>
                    </a:cubicBezTo>
                    <a:cubicBezTo>
                      <a:pt x="384" y="13"/>
                      <a:pt x="371" y="0"/>
                      <a:pt x="355" y="0"/>
                    </a:cubicBezTo>
                    <a:close/>
                    <a:moveTo>
                      <a:pt x="88" y="223"/>
                    </a:moveTo>
                    <a:cubicBezTo>
                      <a:pt x="114" y="164"/>
                      <a:pt x="114" y="164"/>
                      <a:pt x="114" y="164"/>
                    </a:cubicBezTo>
                    <a:cubicBezTo>
                      <a:pt x="115" y="161"/>
                      <a:pt x="118" y="159"/>
                      <a:pt x="121" y="159"/>
                    </a:cubicBezTo>
                    <a:cubicBezTo>
                      <a:pt x="122" y="159"/>
                      <a:pt x="122" y="159"/>
                      <a:pt x="122" y="159"/>
                    </a:cubicBezTo>
                    <a:cubicBezTo>
                      <a:pt x="126" y="159"/>
                      <a:pt x="128" y="161"/>
                      <a:pt x="129" y="164"/>
                    </a:cubicBezTo>
                    <a:cubicBezTo>
                      <a:pt x="156" y="223"/>
                      <a:pt x="156" y="223"/>
                      <a:pt x="156" y="223"/>
                    </a:cubicBezTo>
                    <a:cubicBezTo>
                      <a:pt x="156" y="224"/>
                      <a:pt x="156" y="225"/>
                      <a:pt x="156" y="225"/>
                    </a:cubicBezTo>
                    <a:cubicBezTo>
                      <a:pt x="156" y="229"/>
                      <a:pt x="154" y="231"/>
                      <a:pt x="151" y="231"/>
                    </a:cubicBezTo>
                    <a:cubicBezTo>
                      <a:pt x="148" y="231"/>
                      <a:pt x="146" y="230"/>
                      <a:pt x="145" y="227"/>
                    </a:cubicBezTo>
                    <a:cubicBezTo>
                      <a:pt x="139" y="214"/>
                      <a:pt x="139" y="214"/>
                      <a:pt x="139" y="214"/>
                    </a:cubicBezTo>
                    <a:cubicBezTo>
                      <a:pt x="104" y="214"/>
                      <a:pt x="104" y="214"/>
                      <a:pt x="104" y="214"/>
                    </a:cubicBezTo>
                    <a:cubicBezTo>
                      <a:pt x="98" y="227"/>
                      <a:pt x="98" y="227"/>
                      <a:pt x="98" y="227"/>
                    </a:cubicBezTo>
                    <a:cubicBezTo>
                      <a:pt x="97" y="230"/>
                      <a:pt x="95" y="231"/>
                      <a:pt x="93" y="231"/>
                    </a:cubicBezTo>
                    <a:cubicBezTo>
                      <a:pt x="89" y="231"/>
                      <a:pt x="87" y="229"/>
                      <a:pt x="87" y="226"/>
                    </a:cubicBezTo>
                    <a:cubicBezTo>
                      <a:pt x="87" y="225"/>
                      <a:pt x="87" y="224"/>
                      <a:pt x="88" y="223"/>
                    </a:cubicBezTo>
                    <a:close/>
                    <a:moveTo>
                      <a:pt x="134" y="203"/>
                    </a:moveTo>
                    <a:cubicBezTo>
                      <a:pt x="122" y="174"/>
                      <a:pt x="122" y="174"/>
                      <a:pt x="122" y="174"/>
                    </a:cubicBezTo>
                    <a:cubicBezTo>
                      <a:pt x="109" y="203"/>
                      <a:pt x="109" y="203"/>
                      <a:pt x="109" y="203"/>
                    </a:cubicBezTo>
                    <a:lnTo>
                      <a:pt x="134" y="203"/>
                    </a:lnTo>
                    <a:close/>
                    <a:moveTo>
                      <a:pt x="170" y="165"/>
                    </a:moveTo>
                    <a:cubicBezTo>
                      <a:pt x="170" y="162"/>
                      <a:pt x="172" y="160"/>
                      <a:pt x="175" y="160"/>
                    </a:cubicBezTo>
                    <a:cubicBezTo>
                      <a:pt x="198" y="160"/>
                      <a:pt x="198" y="160"/>
                      <a:pt x="198" y="160"/>
                    </a:cubicBezTo>
                    <a:cubicBezTo>
                      <a:pt x="214" y="160"/>
                      <a:pt x="225" y="169"/>
                      <a:pt x="225" y="184"/>
                    </a:cubicBezTo>
                    <a:cubicBezTo>
                      <a:pt x="225" y="184"/>
                      <a:pt x="225" y="184"/>
                      <a:pt x="225" y="184"/>
                    </a:cubicBezTo>
                    <a:cubicBezTo>
                      <a:pt x="225" y="200"/>
                      <a:pt x="212" y="208"/>
                      <a:pt x="196" y="208"/>
                    </a:cubicBezTo>
                    <a:cubicBezTo>
                      <a:pt x="182" y="208"/>
                      <a:pt x="182" y="208"/>
                      <a:pt x="182" y="208"/>
                    </a:cubicBezTo>
                    <a:cubicBezTo>
                      <a:pt x="182" y="225"/>
                      <a:pt x="182" y="225"/>
                      <a:pt x="182" y="225"/>
                    </a:cubicBezTo>
                    <a:cubicBezTo>
                      <a:pt x="182" y="229"/>
                      <a:pt x="180" y="231"/>
                      <a:pt x="176" y="231"/>
                    </a:cubicBezTo>
                    <a:cubicBezTo>
                      <a:pt x="173" y="231"/>
                      <a:pt x="170" y="229"/>
                      <a:pt x="170" y="225"/>
                    </a:cubicBezTo>
                    <a:lnTo>
                      <a:pt x="170" y="165"/>
                    </a:lnTo>
                    <a:close/>
                    <a:moveTo>
                      <a:pt x="197" y="197"/>
                    </a:moveTo>
                    <a:cubicBezTo>
                      <a:pt x="206" y="197"/>
                      <a:pt x="212" y="192"/>
                      <a:pt x="212" y="184"/>
                    </a:cubicBezTo>
                    <a:cubicBezTo>
                      <a:pt x="212" y="184"/>
                      <a:pt x="212" y="184"/>
                      <a:pt x="212" y="184"/>
                    </a:cubicBezTo>
                    <a:cubicBezTo>
                      <a:pt x="212" y="176"/>
                      <a:pt x="206" y="171"/>
                      <a:pt x="197" y="171"/>
                    </a:cubicBezTo>
                    <a:cubicBezTo>
                      <a:pt x="182" y="171"/>
                      <a:pt x="182" y="171"/>
                      <a:pt x="182" y="171"/>
                    </a:cubicBezTo>
                    <a:cubicBezTo>
                      <a:pt x="182" y="197"/>
                      <a:pt x="182" y="197"/>
                      <a:pt x="182" y="197"/>
                    </a:cubicBezTo>
                    <a:lnTo>
                      <a:pt x="197" y="197"/>
                    </a:lnTo>
                    <a:close/>
                    <a:moveTo>
                      <a:pt x="238" y="165"/>
                    </a:moveTo>
                    <a:cubicBezTo>
                      <a:pt x="238" y="162"/>
                      <a:pt x="240" y="160"/>
                      <a:pt x="243" y="160"/>
                    </a:cubicBezTo>
                    <a:cubicBezTo>
                      <a:pt x="265" y="160"/>
                      <a:pt x="265" y="160"/>
                      <a:pt x="265" y="160"/>
                    </a:cubicBezTo>
                    <a:cubicBezTo>
                      <a:pt x="282" y="160"/>
                      <a:pt x="292" y="169"/>
                      <a:pt x="292" y="184"/>
                    </a:cubicBezTo>
                    <a:cubicBezTo>
                      <a:pt x="292" y="184"/>
                      <a:pt x="292" y="184"/>
                      <a:pt x="292" y="184"/>
                    </a:cubicBezTo>
                    <a:cubicBezTo>
                      <a:pt x="292" y="200"/>
                      <a:pt x="280" y="208"/>
                      <a:pt x="264" y="208"/>
                    </a:cubicBezTo>
                    <a:cubicBezTo>
                      <a:pt x="250" y="208"/>
                      <a:pt x="250" y="208"/>
                      <a:pt x="250" y="208"/>
                    </a:cubicBezTo>
                    <a:cubicBezTo>
                      <a:pt x="250" y="225"/>
                      <a:pt x="250" y="225"/>
                      <a:pt x="250" y="225"/>
                    </a:cubicBezTo>
                    <a:cubicBezTo>
                      <a:pt x="250" y="229"/>
                      <a:pt x="247" y="231"/>
                      <a:pt x="244" y="231"/>
                    </a:cubicBezTo>
                    <a:cubicBezTo>
                      <a:pt x="240" y="231"/>
                      <a:pt x="238" y="229"/>
                      <a:pt x="238" y="225"/>
                    </a:cubicBezTo>
                    <a:lnTo>
                      <a:pt x="238" y="165"/>
                    </a:lnTo>
                    <a:close/>
                    <a:moveTo>
                      <a:pt x="264" y="197"/>
                    </a:moveTo>
                    <a:cubicBezTo>
                      <a:pt x="274" y="197"/>
                      <a:pt x="280" y="192"/>
                      <a:pt x="280" y="184"/>
                    </a:cubicBezTo>
                    <a:cubicBezTo>
                      <a:pt x="280" y="184"/>
                      <a:pt x="280" y="184"/>
                      <a:pt x="280" y="184"/>
                    </a:cubicBezTo>
                    <a:cubicBezTo>
                      <a:pt x="280" y="176"/>
                      <a:pt x="274" y="171"/>
                      <a:pt x="264" y="171"/>
                    </a:cubicBezTo>
                    <a:cubicBezTo>
                      <a:pt x="250" y="171"/>
                      <a:pt x="250" y="171"/>
                      <a:pt x="250" y="171"/>
                    </a:cubicBezTo>
                    <a:cubicBezTo>
                      <a:pt x="250" y="197"/>
                      <a:pt x="250" y="197"/>
                      <a:pt x="250" y="197"/>
                    </a:cubicBezTo>
                    <a:lnTo>
                      <a:pt x="264" y="1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pPr defTabSz="914256"/>
                <a:endParaRPr lang="en-US">
                  <a:solidFill>
                    <a:srgbClr val="717074"/>
                  </a:solidFill>
                </a:endParaRPr>
              </a:p>
            </p:txBody>
          </p:sp>
        </p:grpSp>
        <p:grpSp>
          <p:nvGrpSpPr>
            <p:cNvPr id="42" name="Group 130">
              <a:extLst>
                <a:ext uri="{FF2B5EF4-FFF2-40B4-BE49-F238E27FC236}">
                  <a16:creationId xmlns:a16="http://schemas.microsoft.com/office/drawing/2014/main" id="{43524291-BBA9-4DE5-93C8-891B8807DE11}"/>
                </a:ext>
              </a:extLst>
            </p:cNvPr>
            <p:cNvGrpSpPr/>
            <p:nvPr/>
          </p:nvGrpSpPr>
          <p:grpSpPr>
            <a:xfrm>
              <a:off x="5698575" y="2273351"/>
              <a:ext cx="1288986" cy="366064"/>
              <a:chOff x="10966572" y="3395612"/>
              <a:chExt cx="1288986" cy="366064"/>
            </a:xfrm>
          </p:grpSpPr>
          <p:sp>
            <p:nvSpPr>
              <p:cNvPr id="65" name="Freeform 34">
                <a:extLst>
                  <a:ext uri="{FF2B5EF4-FFF2-40B4-BE49-F238E27FC236}">
                    <a16:creationId xmlns:a16="http://schemas.microsoft.com/office/drawing/2014/main" id="{2C671179-D7CA-4032-B962-6578ED2C059C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0966572" y="3395612"/>
                <a:ext cx="366064" cy="366064"/>
              </a:xfrm>
              <a:custGeom>
                <a:avLst/>
                <a:gdLst>
                  <a:gd name="T0" fmla="*/ 368 w 384"/>
                  <a:gd name="T1" fmla="*/ 29 h 384"/>
                  <a:gd name="T2" fmla="*/ 355 w 384"/>
                  <a:gd name="T3" fmla="*/ 368 h 384"/>
                  <a:gd name="T4" fmla="*/ 16 w 384"/>
                  <a:gd name="T5" fmla="*/ 355 h 384"/>
                  <a:gd name="T6" fmla="*/ 29 w 384"/>
                  <a:gd name="T7" fmla="*/ 16 h 384"/>
                  <a:gd name="T8" fmla="*/ 355 w 384"/>
                  <a:gd name="T9" fmla="*/ 0 h 384"/>
                  <a:gd name="T10" fmla="*/ 0 w 384"/>
                  <a:gd name="T11" fmla="*/ 29 h 384"/>
                  <a:gd name="T12" fmla="*/ 29 w 384"/>
                  <a:gd name="T13" fmla="*/ 384 h 384"/>
                  <a:gd name="T14" fmla="*/ 384 w 384"/>
                  <a:gd name="T15" fmla="*/ 355 h 384"/>
                  <a:gd name="T16" fmla="*/ 355 w 384"/>
                  <a:gd name="T17" fmla="*/ 0 h 384"/>
                  <a:gd name="T18" fmla="*/ 114 w 384"/>
                  <a:gd name="T19" fmla="*/ 164 h 384"/>
                  <a:gd name="T20" fmla="*/ 122 w 384"/>
                  <a:gd name="T21" fmla="*/ 159 h 384"/>
                  <a:gd name="T22" fmla="*/ 156 w 384"/>
                  <a:gd name="T23" fmla="*/ 223 h 384"/>
                  <a:gd name="T24" fmla="*/ 151 w 384"/>
                  <a:gd name="T25" fmla="*/ 231 h 384"/>
                  <a:gd name="T26" fmla="*/ 139 w 384"/>
                  <a:gd name="T27" fmla="*/ 214 h 384"/>
                  <a:gd name="T28" fmla="*/ 98 w 384"/>
                  <a:gd name="T29" fmla="*/ 227 h 384"/>
                  <a:gd name="T30" fmla="*/ 87 w 384"/>
                  <a:gd name="T31" fmla="*/ 226 h 384"/>
                  <a:gd name="T32" fmla="*/ 134 w 384"/>
                  <a:gd name="T33" fmla="*/ 203 h 384"/>
                  <a:gd name="T34" fmla="*/ 109 w 384"/>
                  <a:gd name="T35" fmla="*/ 203 h 384"/>
                  <a:gd name="T36" fmla="*/ 170 w 384"/>
                  <a:gd name="T37" fmla="*/ 165 h 384"/>
                  <a:gd name="T38" fmla="*/ 198 w 384"/>
                  <a:gd name="T39" fmla="*/ 160 h 384"/>
                  <a:gd name="T40" fmla="*/ 225 w 384"/>
                  <a:gd name="T41" fmla="*/ 184 h 384"/>
                  <a:gd name="T42" fmla="*/ 182 w 384"/>
                  <a:gd name="T43" fmla="*/ 208 h 384"/>
                  <a:gd name="T44" fmla="*/ 176 w 384"/>
                  <a:gd name="T45" fmla="*/ 231 h 384"/>
                  <a:gd name="T46" fmla="*/ 170 w 384"/>
                  <a:gd name="T47" fmla="*/ 165 h 384"/>
                  <a:gd name="T48" fmla="*/ 212 w 384"/>
                  <a:gd name="T49" fmla="*/ 184 h 384"/>
                  <a:gd name="T50" fmla="*/ 197 w 384"/>
                  <a:gd name="T51" fmla="*/ 171 h 384"/>
                  <a:gd name="T52" fmla="*/ 182 w 384"/>
                  <a:gd name="T53" fmla="*/ 197 h 384"/>
                  <a:gd name="T54" fmla="*/ 238 w 384"/>
                  <a:gd name="T55" fmla="*/ 165 h 384"/>
                  <a:gd name="T56" fmla="*/ 265 w 384"/>
                  <a:gd name="T57" fmla="*/ 160 h 384"/>
                  <a:gd name="T58" fmla="*/ 292 w 384"/>
                  <a:gd name="T59" fmla="*/ 184 h 384"/>
                  <a:gd name="T60" fmla="*/ 250 w 384"/>
                  <a:gd name="T61" fmla="*/ 208 h 384"/>
                  <a:gd name="T62" fmla="*/ 244 w 384"/>
                  <a:gd name="T63" fmla="*/ 231 h 384"/>
                  <a:gd name="T64" fmla="*/ 238 w 384"/>
                  <a:gd name="T65" fmla="*/ 165 h 384"/>
                  <a:gd name="T66" fmla="*/ 280 w 384"/>
                  <a:gd name="T67" fmla="*/ 184 h 384"/>
                  <a:gd name="T68" fmla="*/ 264 w 384"/>
                  <a:gd name="T69" fmla="*/ 171 h 384"/>
                  <a:gd name="T70" fmla="*/ 250 w 384"/>
                  <a:gd name="T71" fmla="*/ 197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4" h="384">
                    <a:moveTo>
                      <a:pt x="355" y="16"/>
                    </a:moveTo>
                    <a:cubicBezTo>
                      <a:pt x="362" y="16"/>
                      <a:pt x="368" y="22"/>
                      <a:pt x="368" y="29"/>
                    </a:cubicBezTo>
                    <a:cubicBezTo>
                      <a:pt x="368" y="355"/>
                      <a:pt x="368" y="355"/>
                      <a:pt x="368" y="355"/>
                    </a:cubicBezTo>
                    <a:cubicBezTo>
                      <a:pt x="368" y="362"/>
                      <a:pt x="362" y="368"/>
                      <a:pt x="355" y="368"/>
                    </a:cubicBezTo>
                    <a:cubicBezTo>
                      <a:pt x="29" y="368"/>
                      <a:pt x="29" y="368"/>
                      <a:pt x="29" y="368"/>
                    </a:cubicBezTo>
                    <a:cubicBezTo>
                      <a:pt x="22" y="368"/>
                      <a:pt x="16" y="362"/>
                      <a:pt x="16" y="355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2"/>
                      <a:pt x="22" y="16"/>
                      <a:pt x="29" y="16"/>
                    </a:cubicBezTo>
                    <a:cubicBezTo>
                      <a:pt x="355" y="16"/>
                      <a:pt x="355" y="16"/>
                      <a:pt x="355" y="16"/>
                    </a:cubicBezTo>
                    <a:moveTo>
                      <a:pt x="35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371"/>
                      <a:pt x="13" y="384"/>
                      <a:pt x="29" y="384"/>
                    </a:cubicBezTo>
                    <a:cubicBezTo>
                      <a:pt x="355" y="384"/>
                      <a:pt x="355" y="384"/>
                      <a:pt x="355" y="384"/>
                    </a:cubicBezTo>
                    <a:cubicBezTo>
                      <a:pt x="371" y="384"/>
                      <a:pt x="384" y="371"/>
                      <a:pt x="384" y="355"/>
                    </a:cubicBezTo>
                    <a:cubicBezTo>
                      <a:pt x="384" y="29"/>
                      <a:pt x="384" y="29"/>
                      <a:pt x="384" y="29"/>
                    </a:cubicBezTo>
                    <a:cubicBezTo>
                      <a:pt x="384" y="13"/>
                      <a:pt x="371" y="0"/>
                      <a:pt x="355" y="0"/>
                    </a:cubicBezTo>
                    <a:close/>
                    <a:moveTo>
                      <a:pt x="88" y="223"/>
                    </a:moveTo>
                    <a:cubicBezTo>
                      <a:pt x="114" y="164"/>
                      <a:pt x="114" y="164"/>
                      <a:pt x="114" y="164"/>
                    </a:cubicBezTo>
                    <a:cubicBezTo>
                      <a:pt x="115" y="161"/>
                      <a:pt x="118" y="159"/>
                      <a:pt x="121" y="159"/>
                    </a:cubicBezTo>
                    <a:cubicBezTo>
                      <a:pt x="122" y="159"/>
                      <a:pt x="122" y="159"/>
                      <a:pt x="122" y="159"/>
                    </a:cubicBezTo>
                    <a:cubicBezTo>
                      <a:pt x="126" y="159"/>
                      <a:pt x="128" y="161"/>
                      <a:pt x="129" y="164"/>
                    </a:cubicBezTo>
                    <a:cubicBezTo>
                      <a:pt x="156" y="223"/>
                      <a:pt x="156" y="223"/>
                      <a:pt x="156" y="223"/>
                    </a:cubicBezTo>
                    <a:cubicBezTo>
                      <a:pt x="156" y="224"/>
                      <a:pt x="156" y="225"/>
                      <a:pt x="156" y="225"/>
                    </a:cubicBezTo>
                    <a:cubicBezTo>
                      <a:pt x="156" y="229"/>
                      <a:pt x="154" y="231"/>
                      <a:pt x="151" y="231"/>
                    </a:cubicBezTo>
                    <a:cubicBezTo>
                      <a:pt x="148" y="231"/>
                      <a:pt x="146" y="230"/>
                      <a:pt x="145" y="227"/>
                    </a:cubicBezTo>
                    <a:cubicBezTo>
                      <a:pt x="139" y="214"/>
                      <a:pt x="139" y="214"/>
                      <a:pt x="139" y="214"/>
                    </a:cubicBezTo>
                    <a:cubicBezTo>
                      <a:pt x="104" y="214"/>
                      <a:pt x="104" y="214"/>
                      <a:pt x="104" y="214"/>
                    </a:cubicBezTo>
                    <a:cubicBezTo>
                      <a:pt x="98" y="227"/>
                      <a:pt x="98" y="227"/>
                      <a:pt x="98" y="227"/>
                    </a:cubicBezTo>
                    <a:cubicBezTo>
                      <a:pt x="97" y="230"/>
                      <a:pt x="95" y="231"/>
                      <a:pt x="93" y="231"/>
                    </a:cubicBezTo>
                    <a:cubicBezTo>
                      <a:pt x="89" y="231"/>
                      <a:pt x="87" y="229"/>
                      <a:pt x="87" y="226"/>
                    </a:cubicBezTo>
                    <a:cubicBezTo>
                      <a:pt x="87" y="225"/>
                      <a:pt x="87" y="224"/>
                      <a:pt x="88" y="223"/>
                    </a:cubicBezTo>
                    <a:close/>
                    <a:moveTo>
                      <a:pt x="134" y="203"/>
                    </a:moveTo>
                    <a:cubicBezTo>
                      <a:pt x="122" y="174"/>
                      <a:pt x="122" y="174"/>
                      <a:pt x="122" y="174"/>
                    </a:cubicBezTo>
                    <a:cubicBezTo>
                      <a:pt x="109" y="203"/>
                      <a:pt x="109" y="203"/>
                      <a:pt x="109" y="203"/>
                    </a:cubicBezTo>
                    <a:lnTo>
                      <a:pt x="134" y="203"/>
                    </a:lnTo>
                    <a:close/>
                    <a:moveTo>
                      <a:pt x="170" y="165"/>
                    </a:moveTo>
                    <a:cubicBezTo>
                      <a:pt x="170" y="162"/>
                      <a:pt x="172" y="160"/>
                      <a:pt x="175" y="160"/>
                    </a:cubicBezTo>
                    <a:cubicBezTo>
                      <a:pt x="198" y="160"/>
                      <a:pt x="198" y="160"/>
                      <a:pt x="198" y="160"/>
                    </a:cubicBezTo>
                    <a:cubicBezTo>
                      <a:pt x="214" y="160"/>
                      <a:pt x="225" y="169"/>
                      <a:pt x="225" y="184"/>
                    </a:cubicBezTo>
                    <a:cubicBezTo>
                      <a:pt x="225" y="184"/>
                      <a:pt x="225" y="184"/>
                      <a:pt x="225" y="184"/>
                    </a:cubicBezTo>
                    <a:cubicBezTo>
                      <a:pt x="225" y="200"/>
                      <a:pt x="212" y="208"/>
                      <a:pt x="196" y="208"/>
                    </a:cubicBezTo>
                    <a:cubicBezTo>
                      <a:pt x="182" y="208"/>
                      <a:pt x="182" y="208"/>
                      <a:pt x="182" y="208"/>
                    </a:cubicBezTo>
                    <a:cubicBezTo>
                      <a:pt x="182" y="225"/>
                      <a:pt x="182" y="225"/>
                      <a:pt x="182" y="225"/>
                    </a:cubicBezTo>
                    <a:cubicBezTo>
                      <a:pt x="182" y="229"/>
                      <a:pt x="180" y="231"/>
                      <a:pt x="176" y="231"/>
                    </a:cubicBezTo>
                    <a:cubicBezTo>
                      <a:pt x="173" y="231"/>
                      <a:pt x="170" y="229"/>
                      <a:pt x="170" y="225"/>
                    </a:cubicBezTo>
                    <a:lnTo>
                      <a:pt x="170" y="165"/>
                    </a:lnTo>
                    <a:close/>
                    <a:moveTo>
                      <a:pt x="197" y="197"/>
                    </a:moveTo>
                    <a:cubicBezTo>
                      <a:pt x="206" y="197"/>
                      <a:pt x="212" y="192"/>
                      <a:pt x="212" y="184"/>
                    </a:cubicBezTo>
                    <a:cubicBezTo>
                      <a:pt x="212" y="184"/>
                      <a:pt x="212" y="184"/>
                      <a:pt x="212" y="184"/>
                    </a:cubicBezTo>
                    <a:cubicBezTo>
                      <a:pt x="212" y="176"/>
                      <a:pt x="206" y="171"/>
                      <a:pt x="197" y="171"/>
                    </a:cubicBezTo>
                    <a:cubicBezTo>
                      <a:pt x="182" y="171"/>
                      <a:pt x="182" y="171"/>
                      <a:pt x="182" y="171"/>
                    </a:cubicBezTo>
                    <a:cubicBezTo>
                      <a:pt x="182" y="197"/>
                      <a:pt x="182" y="197"/>
                      <a:pt x="182" y="197"/>
                    </a:cubicBezTo>
                    <a:lnTo>
                      <a:pt x="197" y="197"/>
                    </a:lnTo>
                    <a:close/>
                    <a:moveTo>
                      <a:pt x="238" y="165"/>
                    </a:moveTo>
                    <a:cubicBezTo>
                      <a:pt x="238" y="162"/>
                      <a:pt x="240" y="160"/>
                      <a:pt x="243" y="160"/>
                    </a:cubicBezTo>
                    <a:cubicBezTo>
                      <a:pt x="265" y="160"/>
                      <a:pt x="265" y="160"/>
                      <a:pt x="265" y="160"/>
                    </a:cubicBezTo>
                    <a:cubicBezTo>
                      <a:pt x="282" y="160"/>
                      <a:pt x="292" y="169"/>
                      <a:pt x="292" y="184"/>
                    </a:cubicBezTo>
                    <a:cubicBezTo>
                      <a:pt x="292" y="184"/>
                      <a:pt x="292" y="184"/>
                      <a:pt x="292" y="184"/>
                    </a:cubicBezTo>
                    <a:cubicBezTo>
                      <a:pt x="292" y="200"/>
                      <a:pt x="280" y="208"/>
                      <a:pt x="264" y="208"/>
                    </a:cubicBezTo>
                    <a:cubicBezTo>
                      <a:pt x="250" y="208"/>
                      <a:pt x="250" y="208"/>
                      <a:pt x="250" y="208"/>
                    </a:cubicBezTo>
                    <a:cubicBezTo>
                      <a:pt x="250" y="225"/>
                      <a:pt x="250" y="225"/>
                      <a:pt x="250" y="225"/>
                    </a:cubicBezTo>
                    <a:cubicBezTo>
                      <a:pt x="250" y="229"/>
                      <a:pt x="247" y="231"/>
                      <a:pt x="244" y="231"/>
                    </a:cubicBezTo>
                    <a:cubicBezTo>
                      <a:pt x="240" y="231"/>
                      <a:pt x="238" y="229"/>
                      <a:pt x="238" y="225"/>
                    </a:cubicBezTo>
                    <a:lnTo>
                      <a:pt x="238" y="165"/>
                    </a:lnTo>
                    <a:close/>
                    <a:moveTo>
                      <a:pt x="264" y="197"/>
                    </a:moveTo>
                    <a:cubicBezTo>
                      <a:pt x="274" y="197"/>
                      <a:pt x="280" y="192"/>
                      <a:pt x="280" y="184"/>
                    </a:cubicBezTo>
                    <a:cubicBezTo>
                      <a:pt x="280" y="184"/>
                      <a:pt x="280" y="184"/>
                      <a:pt x="280" y="184"/>
                    </a:cubicBezTo>
                    <a:cubicBezTo>
                      <a:pt x="280" y="176"/>
                      <a:pt x="274" y="171"/>
                      <a:pt x="264" y="171"/>
                    </a:cubicBezTo>
                    <a:cubicBezTo>
                      <a:pt x="250" y="171"/>
                      <a:pt x="250" y="171"/>
                      <a:pt x="250" y="171"/>
                    </a:cubicBezTo>
                    <a:cubicBezTo>
                      <a:pt x="250" y="197"/>
                      <a:pt x="250" y="197"/>
                      <a:pt x="250" y="197"/>
                    </a:cubicBezTo>
                    <a:lnTo>
                      <a:pt x="264" y="1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pPr defTabSz="914256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66" name="Freeform 34">
                <a:extLst>
                  <a:ext uri="{FF2B5EF4-FFF2-40B4-BE49-F238E27FC236}">
                    <a16:creationId xmlns:a16="http://schemas.microsoft.com/office/drawing/2014/main" id="{A8DD10E2-532A-42AE-8146-74F77920272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1428033" y="3395612"/>
                <a:ext cx="366064" cy="366064"/>
              </a:xfrm>
              <a:custGeom>
                <a:avLst/>
                <a:gdLst>
                  <a:gd name="T0" fmla="*/ 368 w 384"/>
                  <a:gd name="T1" fmla="*/ 29 h 384"/>
                  <a:gd name="T2" fmla="*/ 355 w 384"/>
                  <a:gd name="T3" fmla="*/ 368 h 384"/>
                  <a:gd name="T4" fmla="*/ 16 w 384"/>
                  <a:gd name="T5" fmla="*/ 355 h 384"/>
                  <a:gd name="T6" fmla="*/ 29 w 384"/>
                  <a:gd name="T7" fmla="*/ 16 h 384"/>
                  <a:gd name="T8" fmla="*/ 355 w 384"/>
                  <a:gd name="T9" fmla="*/ 0 h 384"/>
                  <a:gd name="T10" fmla="*/ 0 w 384"/>
                  <a:gd name="T11" fmla="*/ 29 h 384"/>
                  <a:gd name="T12" fmla="*/ 29 w 384"/>
                  <a:gd name="T13" fmla="*/ 384 h 384"/>
                  <a:gd name="T14" fmla="*/ 384 w 384"/>
                  <a:gd name="T15" fmla="*/ 355 h 384"/>
                  <a:gd name="T16" fmla="*/ 355 w 384"/>
                  <a:gd name="T17" fmla="*/ 0 h 384"/>
                  <a:gd name="T18" fmla="*/ 114 w 384"/>
                  <a:gd name="T19" fmla="*/ 164 h 384"/>
                  <a:gd name="T20" fmla="*/ 122 w 384"/>
                  <a:gd name="T21" fmla="*/ 159 h 384"/>
                  <a:gd name="T22" fmla="*/ 156 w 384"/>
                  <a:gd name="T23" fmla="*/ 223 h 384"/>
                  <a:gd name="T24" fmla="*/ 151 w 384"/>
                  <a:gd name="T25" fmla="*/ 231 h 384"/>
                  <a:gd name="T26" fmla="*/ 139 w 384"/>
                  <a:gd name="T27" fmla="*/ 214 h 384"/>
                  <a:gd name="T28" fmla="*/ 98 w 384"/>
                  <a:gd name="T29" fmla="*/ 227 h 384"/>
                  <a:gd name="T30" fmla="*/ 87 w 384"/>
                  <a:gd name="T31" fmla="*/ 226 h 384"/>
                  <a:gd name="T32" fmla="*/ 134 w 384"/>
                  <a:gd name="T33" fmla="*/ 203 h 384"/>
                  <a:gd name="T34" fmla="*/ 109 w 384"/>
                  <a:gd name="T35" fmla="*/ 203 h 384"/>
                  <a:gd name="T36" fmla="*/ 170 w 384"/>
                  <a:gd name="T37" fmla="*/ 165 h 384"/>
                  <a:gd name="T38" fmla="*/ 198 w 384"/>
                  <a:gd name="T39" fmla="*/ 160 h 384"/>
                  <a:gd name="T40" fmla="*/ 225 w 384"/>
                  <a:gd name="T41" fmla="*/ 184 h 384"/>
                  <a:gd name="T42" fmla="*/ 182 w 384"/>
                  <a:gd name="T43" fmla="*/ 208 h 384"/>
                  <a:gd name="T44" fmla="*/ 176 w 384"/>
                  <a:gd name="T45" fmla="*/ 231 h 384"/>
                  <a:gd name="T46" fmla="*/ 170 w 384"/>
                  <a:gd name="T47" fmla="*/ 165 h 384"/>
                  <a:gd name="T48" fmla="*/ 212 w 384"/>
                  <a:gd name="T49" fmla="*/ 184 h 384"/>
                  <a:gd name="T50" fmla="*/ 197 w 384"/>
                  <a:gd name="T51" fmla="*/ 171 h 384"/>
                  <a:gd name="T52" fmla="*/ 182 w 384"/>
                  <a:gd name="T53" fmla="*/ 197 h 384"/>
                  <a:gd name="T54" fmla="*/ 238 w 384"/>
                  <a:gd name="T55" fmla="*/ 165 h 384"/>
                  <a:gd name="T56" fmla="*/ 265 w 384"/>
                  <a:gd name="T57" fmla="*/ 160 h 384"/>
                  <a:gd name="T58" fmla="*/ 292 w 384"/>
                  <a:gd name="T59" fmla="*/ 184 h 384"/>
                  <a:gd name="T60" fmla="*/ 250 w 384"/>
                  <a:gd name="T61" fmla="*/ 208 h 384"/>
                  <a:gd name="T62" fmla="*/ 244 w 384"/>
                  <a:gd name="T63" fmla="*/ 231 h 384"/>
                  <a:gd name="T64" fmla="*/ 238 w 384"/>
                  <a:gd name="T65" fmla="*/ 165 h 384"/>
                  <a:gd name="T66" fmla="*/ 280 w 384"/>
                  <a:gd name="T67" fmla="*/ 184 h 384"/>
                  <a:gd name="T68" fmla="*/ 264 w 384"/>
                  <a:gd name="T69" fmla="*/ 171 h 384"/>
                  <a:gd name="T70" fmla="*/ 250 w 384"/>
                  <a:gd name="T71" fmla="*/ 197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4" h="384">
                    <a:moveTo>
                      <a:pt x="355" y="16"/>
                    </a:moveTo>
                    <a:cubicBezTo>
                      <a:pt x="362" y="16"/>
                      <a:pt x="368" y="22"/>
                      <a:pt x="368" y="29"/>
                    </a:cubicBezTo>
                    <a:cubicBezTo>
                      <a:pt x="368" y="355"/>
                      <a:pt x="368" y="355"/>
                      <a:pt x="368" y="355"/>
                    </a:cubicBezTo>
                    <a:cubicBezTo>
                      <a:pt x="368" y="362"/>
                      <a:pt x="362" y="368"/>
                      <a:pt x="355" y="368"/>
                    </a:cubicBezTo>
                    <a:cubicBezTo>
                      <a:pt x="29" y="368"/>
                      <a:pt x="29" y="368"/>
                      <a:pt x="29" y="368"/>
                    </a:cubicBezTo>
                    <a:cubicBezTo>
                      <a:pt x="22" y="368"/>
                      <a:pt x="16" y="362"/>
                      <a:pt x="16" y="355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2"/>
                      <a:pt x="22" y="16"/>
                      <a:pt x="29" y="16"/>
                    </a:cubicBezTo>
                    <a:cubicBezTo>
                      <a:pt x="355" y="16"/>
                      <a:pt x="355" y="16"/>
                      <a:pt x="355" y="16"/>
                    </a:cubicBezTo>
                    <a:moveTo>
                      <a:pt x="35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371"/>
                      <a:pt x="13" y="384"/>
                      <a:pt x="29" y="384"/>
                    </a:cubicBezTo>
                    <a:cubicBezTo>
                      <a:pt x="355" y="384"/>
                      <a:pt x="355" y="384"/>
                      <a:pt x="355" y="384"/>
                    </a:cubicBezTo>
                    <a:cubicBezTo>
                      <a:pt x="371" y="384"/>
                      <a:pt x="384" y="371"/>
                      <a:pt x="384" y="355"/>
                    </a:cubicBezTo>
                    <a:cubicBezTo>
                      <a:pt x="384" y="29"/>
                      <a:pt x="384" y="29"/>
                      <a:pt x="384" y="29"/>
                    </a:cubicBezTo>
                    <a:cubicBezTo>
                      <a:pt x="384" y="13"/>
                      <a:pt x="371" y="0"/>
                      <a:pt x="355" y="0"/>
                    </a:cubicBezTo>
                    <a:close/>
                    <a:moveTo>
                      <a:pt x="88" y="223"/>
                    </a:moveTo>
                    <a:cubicBezTo>
                      <a:pt x="114" y="164"/>
                      <a:pt x="114" y="164"/>
                      <a:pt x="114" y="164"/>
                    </a:cubicBezTo>
                    <a:cubicBezTo>
                      <a:pt x="115" y="161"/>
                      <a:pt x="118" y="159"/>
                      <a:pt x="121" y="159"/>
                    </a:cubicBezTo>
                    <a:cubicBezTo>
                      <a:pt x="122" y="159"/>
                      <a:pt x="122" y="159"/>
                      <a:pt x="122" y="159"/>
                    </a:cubicBezTo>
                    <a:cubicBezTo>
                      <a:pt x="126" y="159"/>
                      <a:pt x="128" y="161"/>
                      <a:pt x="129" y="164"/>
                    </a:cubicBezTo>
                    <a:cubicBezTo>
                      <a:pt x="156" y="223"/>
                      <a:pt x="156" y="223"/>
                      <a:pt x="156" y="223"/>
                    </a:cubicBezTo>
                    <a:cubicBezTo>
                      <a:pt x="156" y="224"/>
                      <a:pt x="156" y="225"/>
                      <a:pt x="156" y="225"/>
                    </a:cubicBezTo>
                    <a:cubicBezTo>
                      <a:pt x="156" y="229"/>
                      <a:pt x="154" y="231"/>
                      <a:pt x="151" y="231"/>
                    </a:cubicBezTo>
                    <a:cubicBezTo>
                      <a:pt x="148" y="231"/>
                      <a:pt x="146" y="230"/>
                      <a:pt x="145" y="227"/>
                    </a:cubicBezTo>
                    <a:cubicBezTo>
                      <a:pt x="139" y="214"/>
                      <a:pt x="139" y="214"/>
                      <a:pt x="139" y="214"/>
                    </a:cubicBezTo>
                    <a:cubicBezTo>
                      <a:pt x="104" y="214"/>
                      <a:pt x="104" y="214"/>
                      <a:pt x="104" y="214"/>
                    </a:cubicBezTo>
                    <a:cubicBezTo>
                      <a:pt x="98" y="227"/>
                      <a:pt x="98" y="227"/>
                      <a:pt x="98" y="227"/>
                    </a:cubicBezTo>
                    <a:cubicBezTo>
                      <a:pt x="97" y="230"/>
                      <a:pt x="95" y="231"/>
                      <a:pt x="93" y="231"/>
                    </a:cubicBezTo>
                    <a:cubicBezTo>
                      <a:pt x="89" y="231"/>
                      <a:pt x="87" y="229"/>
                      <a:pt x="87" y="226"/>
                    </a:cubicBezTo>
                    <a:cubicBezTo>
                      <a:pt x="87" y="225"/>
                      <a:pt x="87" y="224"/>
                      <a:pt x="88" y="223"/>
                    </a:cubicBezTo>
                    <a:close/>
                    <a:moveTo>
                      <a:pt x="134" y="203"/>
                    </a:moveTo>
                    <a:cubicBezTo>
                      <a:pt x="122" y="174"/>
                      <a:pt x="122" y="174"/>
                      <a:pt x="122" y="174"/>
                    </a:cubicBezTo>
                    <a:cubicBezTo>
                      <a:pt x="109" y="203"/>
                      <a:pt x="109" y="203"/>
                      <a:pt x="109" y="203"/>
                    </a:cubicBezTo>
                    <a:lnTo>
                      <a:pt x="134" y="203"/>
                    </a:lnTo>
                    <a:close/>
                    <a:moveTo>
                      <a:pt x="170" y="165"/>
                    </a:moveTo>
                    <a:cubicBezTo>
                      <a:pt x="170" y="162"/>
                      <a:pt x="172" y="160"/>
                      <a:pt x="175" y="160"/>
                    </a:cubicBezTo>
                    <a:cubicBezTo>
                      <a:pt x="198" y="160"/>
                      <a:pt x="198" y="160"/>
                      <a:pt x="198" y="160"/>
                    </a:cubicBezTo>
                    <a:cubicBezTo>
                      <a:pt x="214" y="160"/>
                      <a:pt x="225" y="169"/>
                      <a:pt x="225" y="184"/>
                    </a:cubicBezTo>
                    <a:cubicBezTo>
                      <a:pt x="225" y="184"/>
                      <a:pt x="225" y="184"/>
                      <a:pt x="225" y="184"/>
                    </a:cubicBezTo>
                    <a:cubicBezTo>
                      <a:pt x="225" y="200"/>
                      <a:pt x="212" y="208"/>
                      <a:pt x="196" y="208"/>
                    </a:cubicBezTo>
                    <a:cubicBezTo>
                      <a:pt x="182" y="208"/>
                      <a:pt x="182" y="208"/>
                      <a:pt x="182" y="208"/>
                    </a:cubicBezTo>
                    <a:cubicBezTo>
                      <a:pt x="182" y="225"/>
                      <a:pt x="182" y="225"/>
                      <a:pt x="182" y="225"/>
                    </a:cubicBezTo>
                    <a:cubicBezTo>
                      <a:pt x="182" y="229"/>
                      <a:pt x="180" y="231"/>
                      <a:pt x="176" y="231"/>
                    </a:cubicBezTo>
                    <a:cubicBezTo>
                      <a:pt x="173" y="231"/>
                      <a:pt x="170" y="229"/>
                      <a:pt x="170" y="225"/>
                    </a:cubicBezTo>
                    <a:lnTo>
                      <a:pt x="170" y="165"/>
                    </a:lnTo>
                    <a:close/>
                    <a:moveTo>
                      <a:pt x="197" y="197"/>
                    </a:moveTo>
                    <a:cubicBezTo>
                      <a:pt x="206" y="197"/>
                      <a:pt x="212" y="192"/>
                      <a:pt x="212" y="184"/>
                    </a:cubicBezTo>
                    <a:cubicBezTo>
                      <a:pt x="212" y="184"/>
                      <a:pt x="212" y="184"/>
                      <a:pt x="212" y="184"/>
                    </a:cubicBezTo>
                    <a:cubicBezTo>
                      <a:pt x="212" y="176"/>
                      <a:pt x="206" y="171"/>
                      <a:pt x="197" y="171"/>
                    </a:cubicBezTo>
                    <a:cubicBezTo>
                      <a:pt x="182" y="171"/>
                      <a:pt x="182" y="171"/>
                      <a:pt x="182" y="171"/>
                    </a:cubicBezTo>
                    <a:cubicBezTo>
                      <a:pt x="182" y="197"/>
                      <a:pt x="182" y="197"/>
                      <a:pt x="182" y="197"/>
                    </a:cubicBezTo>
                    <a:lnTo>
                      <a:pt x="197" y="197"/>
                    </a:lnTo>
                    <a:close/>
                    <a:moveTo>
                      <a:pt x="238" y="165"/>
                    </a:moveTo>
                    <a:cubicBezTo>
                      <a:pt x="238" y="162"/>
                      <a:pt x="240" y="160"/>
                      <a:pt x="243" y="160"/>
                    </a:cubicBezTo>
                    <a:cubicBezTo>
                      <a:pt x="265" y="160"/>
                      <a:pt x="265" y="160"/>
                      <a:pt x="265" y="160"/>
                    </a:cubicBezTo>
                    <a:cubicBezTo>
                      <a:pt x="282" y="160"/>
                      <a:pt x="292" y="169"/>
                      <a:pt x="292" y="184"/>
                    </a:cubicBezTo>
                    <a:cubicBezTo>
                      <a:pt x="292" y="184"/>
                      <a:pt x="292" y="184"/>
                      <a:pt x="292" y="184"/>
                    </a:cubicBezTo>
                    <a:cubicBezTo>
                      <a:pt x="292" y="200"/>
                      <a:pt x="280" y="208"/>
                      <a:pt x="264" y="208"/>
                    </a:cubicBezTo>
                    <a:cubicBezTo>
                      <a:pt x="250" y="208"/>
                      <a:pt x="250" y="208"/>
                      <a:pt x="250" y="208"/>
                    </a:cubicBezTo>
                    <a:cubicBezTo>
                      <a:pt x="250" y="225"/>
                      <a:pt x="250" y="225"/>
                      <a:pt x="250" y="225"/>
                    </a:cubicBezTo>
                    <a:cubicBezTo>
                      <a:pt x="250" y="229"/>
                      <a:pt x="247" y="231"/>
                      <a:pt x="244" y="231"/>
                    </a:cubicBezTo>
                    <a:cubicBezTo>
                      <a:pt x="240" y="231"/>
                      <a:pt x="238" y="229"/>
                      <a:pt x="238" y="225"/>
                    </a:cubicBezTo>
                    <a:lnTo>
                      <a:pt x="238" y="165"/>
                    </a:lnTo>
                    <a:close/>
                    <a:moveTo>
                      <a:pt x="264" y="197"/>
                    </a:moveTo>
                    <a:cubicBezTo>
                      <a:pt x="274" y="197"/>
                      <a:pt x="280" y="192"/>
                      <a:pt x="280" y="184"/>
                    </a:cubicBezTo>
                    <a:cubicBezTo>
                      <a:pt x="280" y="184"/>
                      <a:pt x="280" y="184"/>
                      <a:pt x="280" y="184"/>
                    </a:cubicBezTo>
                    <a:cubicBezTo>
                      <a:pt x="280" y="176"/>
                      <a:pt x="274" y="171"/>
                      <a:pt x="264" y="171"/>
                    </a:cubicBezTo>
                    <a:cubicBezTo>
                      <a:pt x="250" y="171"/>
                      <a:pt x="250" y="171"/>
                      <a:pt x="250" y="171"/>
                    </a:cubicBezTo>
                    <a:cubicBezTo>
                      <a:pt x="250" y="197"/>
                      <a:pt x="250" y="197"/>
                      <a:pt x="250" y="197"/>
                    </a:cubicBezTo>
                    <a:lnTo>
                      <a:pt x="264" y="1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pPr defTabSz="914256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67" name="Freeform 34">
                <a:extLst>
                  <a:ext uri="{FF2B5EF4-FFF2-40B4-BE49-F238E27FC236}">
                    <a16:creationId xmlns:a16="http://schemas.microsoft.com/office/drawing/2014/main" id="{DD08BC03-96E5-4530-A677-1C6156FCC38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1889494" y="3395612"/>
                <a:ext cx="366064" cy="366064"/>
              </a:xfrm>
              <a:custGeom>
                <a:avLst/>
                <a:gdLst>
                  <a:gd name="T0" fmla="*/ 368 w 384"/>
                  <a:gd name="T1" fmla="*/ 29 h 384"/>
                  <a:gd name="T2" fmla="*/ 355 w 384"/>
                  <a:gd name="T3" fmla="*/ 368 h 384"/>
                  <a:gd name="T4" fmla="*/ 16 w 384"/>
                  <a:gd name="T5" fmla="*/ 355 h 384"/>
                  <a:gd name="T6" fmla="*/ 29 w 384"/>
                  <a:gd name="T7" fmla="*/ 16 h 384"/>
                  <a:gd name="T8" fmla="*/ 355 w 384"/>
                  <a:gd name="T9" fmla="*/ 0 h 384"/>
                  <a:gd name="T10" fmla="*/ 0 w 384"/>
                  <a:gd name="T11" fmla="*/ 29 h 384"/>
                  <a:gd name="T12" fmla="*/ 29 w 384"/>
                  <a:gd name="T13" fmla="*/ 384 h 384"/>
                  <a:gd name="T14" fmla="*/ 384 w 384"/>
                  <a:gd name="T15" fmla="*/ 355 h 384"/>
                  <a:gd name="T16" fmla="*/ 355 w 384"/>
                  <a:gd name="T17" fmla="*/ 0 h 384"/>
                  <a:gd name="T18" fmla="*/ 114 w 384"/>
                  <a:gd name="T19" fmla="*/ 164 h 384"/>
                  <a:gd name="T20" fmla="*/ 122 w 384"/>
                  <a:gd name="T21" fmla="*/ 159 h 384"/>
                  <a:gd name="T22" fmla="*/ 156 w 384"/>
                  <a:gd name="T23" fmla="*/ 223 h 384"/>
                  <a:gd name="T24" fmla="*/ 151 w 384"/>
                  <a:gd name="T25" fmla="*/ 231 h 384"/>
                  <a:gd name="T26" fmla="*/ 139 w 384"/>
                  <a:gd name="T27" fmla="*/ 214 h 384"/>
                  <a:gd name="T28" fmla="*/ 98 w 384"/>
                  <a:gd name="T29" fmla="*/ 227 h 384"/>
                  <a:gd name="T30" fmla="*/ 87 w 384"/>
                  <a:gd name="T31" fmla="*/ 226 h 384"/>
                  <a:gd name="T32" fmla="*/ 134 w 384"/>
                  <a:gd name="T33" fmla="*/ 203 h 384"/>
                  <a:gd name="T34" fmla="*/ 109 w 384"/>
                  <a:gd name="T35" fmla="*/ 203 h 384"/>
                  <a:gd name="T36" fmla="*/ 170 w 384"/>
                  <a:gd name="T37" fmla="*/ 165 h 384"/>
                  <a:gd name="T38" fmla="*/ 198 w 384"/>
                  <a:gd name="T39" fmla="*/ 160 h 384"/>
                  <a:gd name="T40" fmla="*/ 225 w 384"/>
                  <a:gd name="T41" fmla="*/ 184 h 384"/>
                  <a:gd name="T42" fmla="*/ 182 w 384"/>
                  <a:gd name="T43" fmla="*/ 208 h 384"/>
                  <a:gd name="T44" fmla="*/ 176 w 384"/>
                  <a:gd name="T45" fmla="*/ 231 h 384"/>
                  <a:gd name="T46" fmla="*/ 170 w 384"/>
                  <a:gd name="T47" fmla="*/ 165 h 384"/>
                  <a:gd name="T48" fmla="*/ 212 w 384"/>
                  <a:gd name="T49" fmla="*/ 184 h 384"/>
                  <a:gd name="T50" fmla="*/ 197 w 384"/>
                  <a:gd name="T51" fmla="*/ 171 h 384"/>
                  <a:gd name="T52" fmla="*/ 182 w 384"/>
                  <a:gd name="T53" fmla="*/ 197 h 384"/>
                  <a:gd name="T54" fmla="*/ 238 w 384"/>
                  <a:gd name="T55" fmla="*/ 165 h 384"/>
                  <a:gd name="T56" fmla="*/ 265 w 384"/>
                  <a:gd name="T57" fmla="*/ 160 h 384"/>
                  <a:gd name="T58" fmla="*/ 292 w 384"/>
                  <a:gd name="T59" fmla="*/ 184 h 384"/>
                  <a:gd name="T60" fmla="*/ 250 w 384"/>
                  <a:gd name="T61" fmla="*/ 208 h 384"/>
                  <a:gd name="T62" fmla="*/ 244 w 384"/>
                  <a:gd name="T63" fmla="*/ 231 h 384"/>
                  <a:gd name="T64" fmla="*/ 238 w 384"/>
                  <a:gd name="T65" fmla="*/ 165 h 384"/>
                  <a:gd name="T66" fmla="*/ 280 w 384"/>
                  <a:gd name="T67" fmla="*/ 184 h 384"/>
                  <a:gd name="T68" fmla="*/ 264 w 384"/>
                  <a:gd name="T69" fmla="*/ 171 h 384"/>
                  <a:gd name="T70" fmla="*/ 250 w 384"/>
                  <a:gd name="T71" fmla="*/ 197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4" h="384">
                    <a:moveTo>
                      <a:pt x="355" y="16"/>
                    </a:moveTo>
                    <a:cubicBezTo>
                      <a:pt x="362" y="16"/>
                      <a:pt x="368" y="22"/>
                      <a:pt x="368" y="29"/>
                    </a:cubicBezTo>
                    <a:cubicBezTo>
                      <a:pt x="368" y="355"/>
                      <a:pt x="368" y="355"/>
                      <a:pt x="368" y="355"/>
                    </a:cubicBezTo>
                    <a:cubicBezTo>
                      <a:pt x="368" y="362"/>
                      <a:pt x="362" y="368"/>
                      <a:pt x="355" y="368"/>
                    </a:cubicBezTo>
                    <a:cubicBezTo>
                      <a:pt x="29" y="368"/>
                      <a:pt x="29" y="368"/>
                      <a:pt x="29" y="368"/>
                    </a:cubicBezTo>
                    <a:cubicBezTo>
                      <a:pt x="22" y="368"/>
                      <a:pt x="16" y="362"/>
                      <a:pt x="16" y="355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2"/>
                      <a:pt x="22" y="16"/>
                      <a:pt x="29" y="16"/>
                    </a:cubicBezTo>
                    <a:cubicBezTo>
                      <a:pt x="355" y="16"/>
                      <a:pt x="355" y="16"/>
                      <a:pt x="355" y="16"/>
                    </a:cubicBezTo>
                    <a:moveTo>
                      <a:pt x="35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371"/>
                      <a:pt x="13" y="384"/>
                      <a:pt x="29" y="384"/>
                    </a:cubicBezTo>
                    <a:cubicBezTo>
                      <a:pt x="355" y="384"/>
                      <a:pt x="355" y="384"/>
                      <a:pt x="355" y="384"/>
                    </a:cubicBezTo>
                    <a:cubicBezTo>
                      <a:pt x="371" y="384"/>
                      <a:pt x="384" y="371"/>
                      <a:pt x="384" y="355"/>
                    </a:cubicBezTo>
                    <a:cubicBezTo>
                      <a:pt x="384" y="29"/>
                      <a:pt x="384" y="29"/>
                      <a:pt x="384" y="29"/>
                    </a:cubicBezTo>
                    <a:cubicBezTo>
                      <a:pt x="384" y="13"/>
                      <a:pt x="371" y="0"/>
                      <a:pt x="355" y="0"/>
                    </a:cubicBezTo>
                    <a:close/>
                    <a:moveTo>
                      <a:pt x="88" y="223"/>
                    </a:moveTo>
                    <a:cubicBezTo>
                      <a:pt x="114" y="164"/>
                      <a:pt x="114" y="164"/>
                      <a:pt x="114" y="164"/>
                    </a:cubicBezTo>
                    <a:cubicBezTo>
                      <a:pt x="115" y="161"/>
                      <a:pt x="118" y="159"/>
                      <a:pt x="121" y="159"/>
                    </a:cubicBezTo>
                    <a:cubicBezTo>
                      <a:pt x="122" y="159"/>
                      <a:pt x="122" y="159"/>
                      <a:pt x="122" y="159"/>
                    </a:cubicBezTo>
                    <a:cubicBezTo>
                      <a:pt x="126" y="159"/>
                      <a:pt x="128" y="161"/>
                      <a:pt x="129" y="164"/>
                    </a:cubicBezTo>
                    <a:cubicBezTo>
                      <a:pt x="156" y="223"/>
                      <a:pt x="156" y="223"/>
                      <a:pt x="156" y="223"/>
                    </a:cubicBezTo>
                    <a:cubicBezTo>
                      <a:pt x="156" y="224"/>
                      <a:pt x="156" y="225"/>
                      <a:pt x="156" y="225"/>
                    </a:cubicBezTo>
                    <a:cubicBezTo>
                      <a:pt x="156" y="229"/>
                      <a:pt x="154" y="231"/>
                      <a:pt x="151" y="231"/>
                    </a:cubicBezTo>
                    <a:cubicBezTo>
                      <a:pt x="148" y="231"/>
                      <a:pt x="146" y="230"/>
                      <a:pt x="145" y="227"/>
                    </a:cubicBezTo>
                    <a:cubicBezTo>
                      <a:pt x="139" y="214"/>
                      <a:pt x="139" y="214"/>
                      <a:pt x="139" y="214"/>
                    </a:cubicBezTo>
                    <a:cubicBezTo>
                      <a:pt x="104" y="214"/>
                      <a:pt x="104" y="214"/>
                      <a:pt x="104" y="214"/>
                    </a:cubicBezTo>
                    <a:cubicBezTo>
                      <a:pt x="98" y="227"/>
                      <a:pt x="98" y="227"/>
                      <a:pt x="98" y="227"/>
                    </a:cubicBezTo>
                    <a:cubicBezTo>
                      <a:pt x="97" y="230"/>
                      <a:pt x="95" y="231"/>
                      <a:pt x="93" y="231"/>
                    </a:cubicBezTo>
                    <a:cubicBezTo>
                      <a:pt x="89" y="231"/>
                      <a:pt x="87" y="229"/>
                      <a:pt x="87" y="226"/>
                    </a:cubicBezTo>
                    <a:cubicBezTo>
                      <a:pt x="87" y="225"/>
                      <a:pt x="87" y="224"/>
                      <a:pt x="88" y="223"/>
                    </a:cubicBezTo>
                    <a:close/>
                    <a:moveTo>
                      <a:pt x="134" y="203"/>
                    </a:moveTo>
                    <a:cubicBezTo>
                      <a:pt x="122" y="174"/>
                      <a:pt x="122" y="174"/>
                      <a:pt x="122" y="174"/>
                    </a:cubicBezTo>
                    <a:cubicBezTo>
                      <a:pt x="109" y="203"/>
                      <a:pt x="109" y="203"/>
                      <a:pt x="109" y="203"/>
                    </a:cubicBezTo>
                    <a:lnTo>
                      <a:pt x="134" y="203"/>
                    </a:lnTo>
                    <a:close/>
                    <a:moveTo>
                      <a:pt x="170" y="165"/>
                    </a:moveTo>
                    <a:cubicBezTo>
                      <a:pt x="170" y="162"/>
                      <a:pt x="172" y="160"/>
                      <a:pt x="175" y="160"/>
                    </a:cubicBezTo>
                    <a:cubicBezTo>
                      <a:pt x="198" y="160"/>
                      <a:pt x="198" y="160"/>
                      <a:pt x="198" y="160"/>
                    </a:cubicBezTo>
                    <a:cubicBezTo>
                      <a:pt x="214" y="160"/>
                      <a:pt x="225" y="169"/>
                      <a:pt x="225" y="184"/>
                    </a:cubicBezTo>
                    <a:cubicBezTo>
                      <a:pt x="225" y="184"/>
                      <a:pt x="225" y="184"/>
                      <a:pt x="225" y="184"/>
                    </a:cubicBezTo>
                    <a:cubicBezTo>
                      <a:pt x="225" y="200"/>
                      <a:pt x="212" y="208"/>
                      <a:pt x="196" y="208"/>
                    </a:cubicBezTo>
                    <a:cubicBezTo>
                      <a:pt x="182" y="208"/>
                      <a:pt x="182" y="208"/>
                      <a:pt x="182" y="208"/>
                    </a:cubicBezTo>
                    <a:cubicBezTo>
                      <a:pt x="182" y="225"/>
                      <a:pt x="182" y="225"/>
                      <a:pt x="182" y="225"/>
                    </a:cubicBezTo>
                    <a:cubicBezTo>
                      <a:pt x="182" y="229"/>
                      <a:pt x="180" y="231"/>
                      <a:pt x="176" y="231"/>
                    </a:cubicBezTo>
                    <a:cubicBezTo>
                      <a:pt x="173" y="231"/>
                      <a:pt x="170" y="229"/>
                      <a:pt x="170" y="225"/>
                    </a:cubicBezTo>
                    <a:lnTo>
                      <a:pt x="170" y="165"/>
                    </a:lnTo>
                    <a:close/>
                    <a:moveTo>
                      <a:pt x="197" y="197"/>
                    </a:moveTo>
                    <a:cubicBezTo>
                      <a:pt x="206" y="197"/>
                      <a:pt x="212" y="192"/>
                      <a:pt x="212" y="184"/>
                    </a:cubicBezTo>
                    <a:cubicBezTo>
                      <a:pt x="212" y="184"/>
                      <a:pt x="212" y="184"/>
                      <a:pt x="212" y="184"/>
                    </a:cubicBezTo>
                    <a:cubicBezTo>
                      <a:pt x="212" y="176"/>
                      <a:pt x="206" y="171"/>
                      <a:pt x="197" y="171"/>
                    </a:cubicBezTo>
                    <a:cubicBezTo>
                      <a:pt x="182" y="171"/>
                      <a:pt x="182" y="171"/>
                      <a:pt x="182" y="171"/>
                    </a:cubicBezTo>
                    <a:cubicBezTo>
                      <a:pt x="182" y="197"/>
                      <a:pt x="182" y="197"/>
                      <a:pt x="182" y="197"/>
                    </a:cubicBezTo>
                    <a:lnTo>
                      <a:pt x="197" y="197"/>
                    </a:lnTo>
                    <a:close/>
                    <a:moveTo>
                      <a:pt x="238" y="165"/>
                    </a:moveTo>
                    <a:cubicBezTo>
                      <a:pt x="238" y="162"/>
                      <a:pt x="240" y="160"/>
                      <a:pt x="243" y="160"/>
                    </a:cubicBezTo>
                    <a:cubicBezTo>
                      <a:pt x="265" y="160"/>
                      <a:pt x="265" y="160"/>
                      <a:pt x="265" y="160"/>
                    </a:cubicBezTo>
                    <a:cubicBezTo>
                      <a:pt x="282" y="160"/>
                      <a:pt x="292" y="169"/>
                      <a:pt x="292" y="184"/>
                    </a:cubicBezTo>
                    <a:cubicBezTo>
                      <a:pt x="292" y="184"/>
                      <a:pt x="292" y="184"/>
                      <a:pt x="292" y="184"/>
                    </a:cubicBezTo>
                    <a:cubicBezTo>
                      <a:pt x="292" y="200"/>
                      <a:pt x="280" y="208"/>
                      <a:pt x="264" y="208"/>
                    </a:cubicBezTo>
                    <a:cubicBezTo>
                      <a:pt x="250" y="208"/>
                      <a:pt x="250" y="208"/>
                      <a:pt x="250" y="208"/>
                    </a:cubicBezTo>
                    <a:cubicBezTo>
                      <a:pt x="250" y="225"/>
                      <a:pt x="250" y="225"/>
                      <a:pt x="250" y="225"/>
                    </a:cubicBezTo>
                    <a:cubicBezTo>
                      <a:pt x="250" y="229"/>
                      <a:pt x="247" y="231"/>
                      <a:pt x="244" y="231"/>
                    </a:cubicBezTo>
                    <a:cubicBezTo>
                      <a:pt x="240" y="231"/>
                      <a:pt x="238" y="229"/>
                      <a:pt x="238" y="225"/>
                    </a:cubicBezTo>
                    <a:lnTo>
                      <a:pt x="238" y="165"/>
                    </a:lnTo>
                    <a:close/>
                    <a:moveTo>
                      <a:pt x="264" y="197"/>
                    </a:moveTo>
                    <a:cubicBezTo>
                      <a:pt x="274" y="197"/>
                      <a:pt x="280" y="192"/>
                      <a:pt x="280" y="184"/>
                    </a:cubicBezTo>
                    <a:cubicBezTo>
                      <a:pt x="280" y="184"/>
                      <a:pt x="280" y="184"/>
                      <a:pt x="280" y="184"/>
                    </a:cubicBezTo>
                    <a:cubicBezTo>
                      <a:pt x="280" y="176"/>
                      <a:pt x="274" y="171"/>
                      <a:pt x="264" y="171"/>
                    </a:cubicBezTo>
                    <a:cubicBezTo>
                      <a:pt x="250" y="171"/>
                      <a:pt x="250" y="171"/>
                      <a:pt x="250" y="171"/>
                    </a:cubicBezTo>
                    <a:cubicBezTo>
                      <a:pt x="250" y="197"/>
                      <a:pt x="250" y="197"/>
                      <a:pt x="250" y="197"/>
                    </a:cubicBezTo>
                    <a:lnTo>
                      <a:pt x="264" y="19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pPr defTabSz="914256"/>
                <a:endParaRPr lang="en-US">
                  <a:solidFill>
                    <a:srgbClr val="717074"/>
                  </a:solidFill>
                </a:endParaRPr>
              </a:p>
            </p:txBody>
          </p:sp>
        </p:grpSp>
        <p:grpSp>
          <p:nvGrpSpPr>
            <p:cNvPr id="43" name="Group 148">
              <a:extLst>
                <a:ext uri="{FF2B5EF4-FFF2-40B4-BE49-F238E27FC236}">
                  <a16:creationId xmlns:a16="http://schemas.microsoft.com/office/drawing/2014/main" id="{1850003C-9F4B-42D9-96A1-61A16CFD3661}"/>
                </a:ext>
              </a:extLst>
            </p:cNvPr>
            <p:cNvGrpSpPr/>
            <p:nvPr/>
          </p:nvGrpSpPr>
          <p:grpSpPr>
            <a:xfrm>
              <a:off x="7466143" y="2282629"/>
              <a:ext cx="1766978" cy="347509"/>
              <a:chOff x="7373259" y="2334331"/>
              <a:chExt cx="2024732" cy="398201"/>
            </a:xfrm>
          </p:grpSpPr>
          <p:grpSp>
            <p:nvGrpSpPr>
              <p:cNvPr id="44" name="Group 126">
                <a:extLst>
                  <a:ext uri="{FF2B5EF4-FFF2-40B4-BE49-F238E27FC236}">
                    <a16:creationId xmlns:a16="http://schemas.microsoft.com/office/drawing/2014/main" id="{ABFFAD68-B626-4D4F-8004-2F3D32E309D7}"/>
                  </a:ext>
                </a:extLst>
              </p:cNvPr>
              <p:cNvGrpSpPr/>
              <p:nvPr/>
            </p:nvGrpSpPr>
            <p:grpSpPr>
              <a:xfrm>
                <a:off x="7373259" y="2334331"/>
                <a:ext cx="629492" cy="398201"/>
                <a:chOff x="10289512" y="334422"/>
                <a:chExt cx="1101732" cy="696929"/>
              </a:xfrm>
            </p:grpSpPr>
            <p:sp>
              <p:nvSpPr>
                <p:cNvPr id="59" name="Freeform 5">
                  <a:extLst>
                    <a:ext uri="{FF2B5EF4-FFF2-40B4-BE49-F238E27FC236}">
                      <a16:creationId xmlns:a16="http://schemas.microsoft.com/office/drawing/2014/main" id="{2DCB341F-8C03-4CDD-ABD6-7049D59B1280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0289512" y="334422"/>
                  <a:ext cx="1101732" cy="696929"/>
                </a:xfrm>
                <a:custGeom>
                  <a:avLst/>
                  <a:gdLst>
                    <a:gd name="T0" fmla="*/ 242 w 386"/>
                    <a:gd name="T1" fmla="*/ 244 h 244"/>
                    <a:gd name="T2" fmla="*/ 241 w 386"/>
                    <a:gd name="T3" fmla="*/ 244 h 244"/>
                    <a:gd name="T4" fmla="*/ 196 w 386"/>
                    <a:gd name="T5" fmla="*/ 226 h 244"/>
                    <a:gd name="T6" fmla="*/ 146 w 386"/>
                    <a:gd name="T7" fmla="*/ 238 h 244"/>
                    <a:gd name="T8" fmla="*/ 86 w 386"/>
                    <a:gd name="T9" fmla="*/ 216 h 244"/>
                    <a:gd name="T10" fmla="*/ 62 w 386"/>
                    <a:gd name="T11" fmla="*/ 220 h 244"/>
                    <a:gd name="T12" fmla="*/ 1 w 386"/>
                    <a:gd name="T13" fmla="*/ 158 h 244"/>
                    <a:gd name="T14" fmla="*/ 65 w 386"/>
                    <a:gd name="T15" fmla="*/ 98 h 244"/>
                    <a:gd name="T16" fmla="*/ 72 w 386"/>
                    <a:gd name="T17" fmla="*/ 99 h 244"/>
                    <a:gd name="T18" fmla="*/ 146 w 386"/>
                    <a:gd name="T19" fmla="*/ 47 h 244"/>
                    <a:gd name="T20" fmla="*/ 169 w 386"/>
                    <a:gd name="T21" fmla="*/ 51 h 244"/>
                    <a:gd name="T22" fmla="*/ 249 w 386"/>
                    <a:gd name="T23" fmla="*/ 1 h 244"/>
                    <a:gd name="T24" fmla="*/ 333 w 386"/>
                    <a:gd name="T25" fmla="*/ 79 h 244"/>
                    <a:gd name="T26" fmla="*/ 385 w 386"/>
                    <a:gd name="T27" fmla="*/ 152 h 244"/>
                    <a:gd name="T28" fmla="*/ 362 w 386"/>
                    <a:gd name="T29" fmla="*/ 205 h 244"/>
                    <a:gd name="T30" fmla="*/ 319 w 386"/>
                    <a:gd name="T31" fmla="*/ 222 h 244"/>
                    <a:gd name="T32" fmla="*/ 298 w 386"/>
                    <a:gd name="T33" fmla="*/ 217 h 244"/>
                    <a:gd name="T34" fmla="*/ 242 w 386"/>
                    <a:gd name="T35" fmla="*/ 244 h 244"/>
                    <a:gd name="T36" fmla="*/ 199 w 386"/>
                    <a:gd name="T37" fmla="*/ 206 h 244"/>
                    <a:gd name="T38" fmla="*/ 203 w 386"/>
                    <a:gd name="T39" fmla="*/ 211 h 244"/>
                    <a:gd name="T40" fmla="*/ 241 w 386"/>
                    <a:gd name="T41" fmla="*/ 228 h 244"/>
                    <a:gd name="T42" fmla="*/ 288 w 386"/>
                    <a:gd name="T43" fmla="*/ 203 h 244"/>
                    <a:gd name="T44" fmla="*/ 293 w 386"/>
                    <a:gd name="T45" fmla="*/ 196 h 244"/>
                    <a:gd name="T46" fmla="*/ 299 w 386"/>
                    <a:gd name="T47" fmla="*/ 200 h 244"/>
                    <a:gd name="T48" fmla="*/ 320 w 386"/>
                    <a:gd name="T49" fmla="*/ 206 h 244"/>
                    <a:gd name="T50" fmla="*/ 351 w 386"/>
                    <a:gd name="T51" fmla="*/ 193 h 244"/>
                    <a:gd name="T52" fmla="*/ 369 w 386"/>
                    <a:gd name="T53" fmla="*/ 151 h 244"/>
                    <a:gd name="T54" fmla="*/ 325 w 386"/>
                    <a:gd name="T55" fmla="*/ 94 h 244"/>
                    <a:gd name="T56" fmla="*/ 319 w 386"/>
                    <a:gd name="T57" fmla="*/ 93 h 244"/>
                    <a:gd name="T58" fmla="*/ 318 w 386"/>
                    <a:gd name="T59" fmla="*/ 87 h 244"/>
                    <a:gd name="T60" fmla="*/ 248 w 386"/>
                    <a:gd name="T61" fmla="*/ 17 h 244"/>
                    <a:gd name="T62" fmla="*/ 248 w 386"/>
                    <a:gd name="T63" fmla="*/ 17 h 244"/>
                    <a:gd name="T64" fmla="*/ 181 w 386"/>
                    <a:gd name="T65" fmla="*/ 64 h 244"/>
                    <a:gd name="T66" fmla="*/ 177 w 386"/>
                    <a:gd name="T67" fmla="*/ 72 h 244"/>
                    <a:gd name="T68" fmla="*/ 170 w 386"/>
                    <a:gd name="T69" fmla="*/ 69 h 244"/>
                    <a:gd name="T70" fmla="*/ 145 w 386"/>
                    <a:gd name="T71" fmla="*/ 63 h 244"/>
                    <a:gd name="T72" fmla="*/ 85 w 386"/>
                    <a:gd name="T73" fmla="*/ 110 h 244"/>
                    <a:gd name="T74" fmla="*/ 84 w 386"/>
                    <a:gd name="T75" fmla="*/ 118 h 244"/>
                    <a:gd name="T76" fmla="*/ 76 w 386"/>
                    <a:gd name="T77" fmla="*/ 116 h 244"/>
                    <a:gd name="T78" fmla="*/ 64 w 386"/>
                    <a:gd name="T79" fmla="*/ 114 h 244"/>
                    <a:gd name="T80" fmla="*/ 17 w 386"/>
                    <a:gd name="T81" fmla="*/ 158 h 244"/>
                    <a:gd name="T82" fmla="*/ 62 w 386"/>
                    <a:gd name="T83" fmla="*/ 204 h 244"/>
                    <a:gd name="T84" fmla="*/ 84 w 386"/>
                    <a:gd name="T85" fmla="*/ 199 h 244"/>
                    <a:gd name="T86" fmla="*/ 89 w 386"/>
                    <a:gd name="T87" fmla="*/ 197 h 244"/>
                    <a:gd name="T88" fmla="*/ 94 w 386"/>
                    <a:gd name="T89" fmla="*/ 201 h 244"/>
                    <a:gd name="T90" fmla="*/ 147 w 386"/>
                    <a:gd name="T91" fmla="*/ 222 h 244"/>
                    <a:gd name="T92" fmla="*/ 193 w 386"/>
                    <a:gd name="T93" fmla="*/ 210 h 244"/>
                    <a:gd name="T94" fmla="*/ 199 w 386"/>
                    <a:gd name="T95" fmla="*/ 206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86" h="244">
                      <a:moveTo>
                        <a:pt x="242" y="244"/>
                      </a:moveTo>
                      <a:cubicBezTo>
                        <a:pt x="242" y="244"/>
                        <a:pt x="241" y="244"/>
                        <a:pt x="241" y="244"/>
                      </a:cubicBezTo>
                      <a:cubicBezTo>
                        <a:pt x="224" y="244"/>
                        <a:pt x="208" y="238"/>
                        <a:pt x="196" y="226"/>
                      </a:cubicBezTo>
                      <a:cubicBezTo>
                        <a:pt x="182" y="234"/>
                        <a:pt x="164" y="238"/>
                        <a:pt x="146" y="238"/>
                      </a:cubicBezTo>
                      <a:cubicBezTo>
                        <a:pt x="123" y="237"/>
                        <a:pt x="101" y="229"/>
                        <a:pt x="86" y="216"/>
                      </a:cubicBezTo>
                      <a:cubicBezTo>
                        <a:pt x="79" y="219"/>
                        <a:pt x="70" y="220"/>
                        <a:pt x="62" y="220"/>
                      </a:cubicBezTo>
                      <a:cubicBezTo>
                        <a:pt x="27" y="219"/>
                        <a:pt x="0" y="191"/>
                        <a:pt x="1" y="158"/>
                      </a:cubicBezTo>
                      <a:cubicBezTo>
                        <a:pt x="2" y="124"/>
                        <a:pt x="30" y="97"/>
                        <a:pt x="65" y="98"/>
                      </a:cubicBezTo>
                      <a:cubicBezTo>
                        <a:pt x="67" y="98"/>
                        <a:pt x="70" y="98"/>
                        <a:pt x="72" y="99"/>
                      </a:cubicBezTo>
                      <a:cubicBezTo>
                        <a:pt x="82" y="67"/>
                        <a:pt x="112" y="46"/>
                        <a:pt x="146" y="47"/>
                      </a:cubicBezTo>
                      <a:cubicBezTo>
                        <a:pt x="154" y="47"/>
                        <a:pt x="162" y="49"/>
                        <a:pt x="169" y="51"/>
                      </a:cubicBezTo>
                      <a:cubicBezTo>
                        <a:pt x="184" y="19"/>
                        <a:pt x="215" y="0"/>
                        <a:pt x="249" y="1"/>
                      </a:cubicBezTo>
                      <a:cubicBezTo>
                        <a:pt x="291" y="2"/>
                        <a:pt x="326" y="35"/>
                        <a:pt x="333" y="79"/>
                      </a:cubicBezTo>
                      <a:cubicBezTo>
                        <a:pt x="364" y="85"/>
                        <a:pt x="386" y="116"/>
                        <a:pt x="385" y="152"/>
                      </a:cubicBezTo>
                      <a:cubicBezTo>
                        <a:pt x="385" y="172"/>
                        <a:pt x="376" y="192"/>
                        <a:pt x="362" y="205"/>
                      </a:cubicBezTo>
                      <a:cubicBezTo>
                        <a:pt x="350" y="216"/>
                        <a:pt x="335" y="222"/>
                        <a:pt x="319" y="222"/>
                      </a:cubicBezTo>
                      <a:cubicBezTo>
                        <a:pt x="312" y="222"/>
                        <a:pt x="305" y="220"/>
                        <a:pt x="298" y="217"/>
                      </a:cubicBezTo>
                      <a:cubicBezTo>
                        <a:pt x="285" y="234"/>
                        <a:pt x="264" y="244"/>
                        <a:pt x="242" y="244"/>
                      </a:cubicBezTo>
                      <a:close/>
                      <a:moveTo>
                        <a:pt x="199" y="206"/>
                      </a:moveTo>
                      <a:cubicBezTo>
                        <a:pt x="203" y="211"/>
                        <a:pt x="203" y="211"/>
                        <a:pt x="203" y="211"/>
                      </a:cubicBezTo>
                      <a:cubicBezTo>
                        <a:pt x="213" y="222"/>
                        <a:pt x="227" y="228"/>
                        <a:pt x="241" y="228"/>
                      </a:cubicBezTo>
                      <a:cubicBezTo>
                        <a:pt x="260" y="229"/>
                        <a:pt x="278" y="219"/>
                        <a:pt x="288" y="203"/>
                      </a:cubicBezTo>
                      <a:cubicBezTo>
                        <a:pt x="293" y="196"/>
                        <a:pt x="293" y="196"/>
                        <a:pt x="293" y="196"/>
                      </a:cubicBezTo>
                      <a:cubicBezTo>
                        <a:pt x="299" y="200"/>
                        <a:pt x="299" y="200"/>
                        <a:pt x="299" y="200"/>
                      </a:cubicBezTo>
                      <a:cubicBezTo>
                        <a:pt x="306" y="204"/>
                        <a:pt x="313" y="206"/>
                        <a:pt x="320" y="206"/>
                      </a:cubicBezTo>
                      <a:cubicBezTo>
                        <a:pt x="331" y="206"/>
                        <a:pt x="342" y="202"/>
                        <a:pt x="351" y="193"/>
                      </a:cubicBezTo>
                      <a:cubicBezTo>
                        <a:pt x="362" y="183"/>
                        <a:pt x="369" y="168"/>
                        <a:pt x="369" y="151"/>
                      </a:cubicBezTo>
                      <a:cubicBezTo>
                        <a:pt x="370" y="121"/>
                        <a:pt x="351" y="96"/>
                        <a:pt x="325" y="94"/>
                      </a:cubicBezTo>
                      <a:cubicBezTo>
                        <a:pt x="319" y="93"/>
                        <a:pt x="319" y="93"/>
                        <a:pt x="319" y="93"/>
                      </a:cubicBezTo>
                      <a:cubicBezTo>
                        <a:pt x="318" y="87"/>
                        <a:pt x="318" y="87"/>
                        <a:pt x="318" y="87"/>
                      </a:cubicBezTo>
                      <a:cubicBezTo>
                        <a:pt x="315" y="48"/>
                        <a:pt x="285" y="18"/>
                        <a:pt x="248" y="17"/>
                      </a:cubicBezTo>
                      <a:cubicBezTo>
                        <a:pt x="248" y="17"/>
                        <a:pt x="248" y="17"/>
                        <a:pt x="248" y="17"/>
                      </a:cubicBezTo>
                      <a:cubicBezTo>
                        <a:pt x="219" y="16"/>
                        <a:pt x="192" y="35"/>
                        <a:pt x="181" y="64"/>
                      </a:cubicBezTo>
                      <a:cubicBezTo>
                        <a:pt x="177" y="72"/>
                        <a:pt x="177" y="72"/>
                        <a:pt x="177" y="72"/>
                      </a:cubicBezTo>
                      <a:cubicBezTo>
                        <a:pt x="170" y="69"/>
                        <a:pt x="170" y="69"/>
                        <a:pt x="170" y="69"/>
                      </a:cubicBezTo>
                      <a:cubicBezTo>
                        <a:pt x="162" y="65"/>
                        <a:pt x="154" y="63"/>
                        <a:pt x="145" y="63"/>
                      </a:cubicBezTo>
                      <a:cubicBezTo>
                        <a:pt x="117" y="62"/>
                        <a:pt x="92" y="82"/>
                        <a:pt x="85" y="110"/>
                      </a:cubicBezTo>
                      <a:cubicBezTo>
                        <a:pt x="84" y="118"/>
                        <a:pt x="84" y="118"/>
                        <a:pt x="84" y="118"/>
                      </a:cubicBezTo>
                      <a:cubicBezTo>
                        <a:pt x="76" y="116"/>
                        <a:pt x="76" y="116"/>
                        <a:pt x="76" y="116"/>
                      </a:cubicBezTo>
                      <a:cubicBezTo>
                        <a:pt x="72" y="115"/>
                        <a:pt x="68" y="114"/>
                        <a:pt x="64" y="114"/>
                      </a:cubicBezTo>
                      <a:cubicBezTo>
                        <a:pt x="39" y="114"/>
                        <a:pt x="18" y="133"/>
                        <a:pt x="17" y="158"/>
                      </a:cubicBezTo>
                      <a:cubicBezTo>
                        <a:pt x="17" y="183"/>
                        <a:pt x="37" y="204"/>
                        <a:pt x="62" y="204"/>
                      </a:cubicBezTo>
                      <a:cubicBezTo>
                        <a:pt x="70" y="204"/>
                        <a:pt x="78" y="203"/>
                        <a:pt x="84" y="199"/>
                      </a:cubicBezTo>
                      <a:cubicBezTo>
                        <a:pt x="89" y="197"/>
                        <a:pt x="89" y="197"/>
                        <a:pt x="89" y="197"/>
                      </a:cubicBezTo>
                      <a:cubicBezTo>
                        <a:pt x="94" y="201"/>
                        <a:pt x="94" y="201"/>
                        <a:pt x="94" y="201"/>
                      </a:cubicBezTo>
                      <a:cubicBezTo>
                        <a:pt x="106" y="213"/>
                        <a:pt x="125" y="221"/>
                        <a:pt x="147" y="222"/>
                      </a:cubicBezTo>
                      <a:cubicBezTo>
                        <a:pt x="164" y="222"/>
                        <a:pt x="180" y="218"/>
                        <a:pt x="193" y="210"/>
                      </a:cubicBezTo>
                      <a:lnTo>
                        <a:pt x="199" y="2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/>
              </p:spPr>
              <p:txBody>
                <a:bodyPr vert="horz" wrap="square" lIns="91431" tIns="45716" rIns="91431" bIns="457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56"/>
                  <a:endParaRPr lang="en-US">
                    <a:solidFill>
                      <a:srgbClr val="717074"/>
                    </a:solidFill>
                  </a:endParaRPr>
                </a:p>
              </p:txBody>
            </p:sp>
            <p:grpSp>
              <p:nvGrpSpPr>
                <p:cNvPr id="60" name="Group 125">
                  <a:extLst>
                    <a:ext uri="{FF2B5EF4-FFF2-40B4-BE49-F238E27FC236}">
                      <a16:creationId xmlns:a16="http://schemas.microsoft.com/office/drawing/2014/main" id="{0026E705-AFD6-47BC-B590-9B9A139DF1C1}"/>
                    </a:ext>
                  </a:extLst>
                </p:cNvPr>
                <p:cNvGrpSpPr/>
                <p:nvPr/>
              </p:nvGrpSpPr>
              <p:grpSpPr>
                <a:xfrm>
                  <a:off x="10650627" y="636325"/>
                  <a:ext cx="463908" cy="147357"/>
                  <a:chOff x="11388725" y="4681538"/>
                  <a:chExt cx="3878263" cy="1231900"/>
                </a:xfrm>
                <a:solidFill>
                  <a:schemeClr val="accent1"/>
                </a:solidFill>
              </p:grpSpPr>
              <p:sp>
                <p:nvSpPr>
                  <p:cNvPr id="61" name="Freeform 5">
                    <a:extLst>
                      <a:ext uri="{FF2B5EF4-FFF2-40B4-BE49-F238E27FC236}">
                        <a16:creationId xmlns:a16="http://schemas.microsoft.com/office/drawing/2014/main" id="{EFCD170B-155A-4F0D-9DF8-5C4D33EDD5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88725" y="4681538"/>
                    <a:ext cx="876300" cy="1227138"/>
                  </a:xfrm>
                  <a:custGeom>
                    <a:avLst/>
                    <a:gdLst>
                      <a:gd name="T0" fmla="*/ 0 w 208"/>
                      <a:gd name="T1" fmla="*/ 243 h 287"/>
                      <a:gd name="T2" fmla="*/ 20 w 208"/>
                      <a:gd name="T3" fmla="*/ 219 h 287"/>
                      <a:gd name="T4" fmla="*/ 111 w 208"/>
                      <a:gd name="T5" fmla="*/ 259 h 287"/>
                      <a:gd name="T6" fmla="*/ 176 w 208"/>
                      <a:gd name="T7" fmla="*/ 210 h 287"/>
                      <a:gd name="T8" fmla="*/ 101 w 208"/>
                      <a:gd name="T9" fmla="*/ 158 h 287"/>
                      <a:gd name="T10" fmla="*/ 10 w 208"/>
                      <a:gd name="T11" fmla="*/ 79 h 287"/>
                      <a:gd name="T12" fmla="*/ 103 w 208"/>
                      <a:gd name="T13" fmla="*/ 0 h 287"/>
                      <a:gd name="T14" fmla="*/ 201 w 208"/>
                      <a:gd name="T15" fmla="*/ 39 h 287"/>
                      <a:gd name="T16" fmla="*/ 181 w 208"/>
                      <a:gd name="T17" fmla="*/ 64 h 287"/>
                      <a:gd name="T18" fmla="*/ 101 w 208"/>
                      <a:gd name="T19" fmla="*/ 28 h 287"/>
                      <a:gd name="T20" fmla="*/ 42 w 208"/>
                      <a:gd name="T21" fmla="*/ 77 h 287"/>
                      <a:gd name="T22" fmla="*/ 117 w 208"/>
                      <a:gd name="T23" fmla="*/ 127 h 287"/>
                      <a:gd name="T24" fmla="*/ 208 w 208"/>
                      <a:gd name="T25" fmla="*/ 207 h 287"/>
                      <a:gd name="T26" fmla="*/ 110 w 208"/>
                      <a:gd name="T27" fmla="*/ 287 h 287"/>
                      <a:gd name="T28" fmla="*/ 0 w 208"/>
                      <a:gd name="T29" fmla="*/ 243 h 2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8" h="287">
                        <a:moveTo>
                          <a:pt x="0" y="243"/>
                        </a:moveTo>
                        <a:cubicBezTo>
                          <a:pt x="20" y="219"/>
                          <a:pt x="20" y="219"/>
                          <a:pt x="20" y="219"/>
                        </a:cubicBezTo>
                        <a:cubicBezTo>
                          <a:pt x="43" y="242"/>
                          <a:pt x="72" y="259"/>
                          <a:pt x="111" y="259"/>
                        </a:cubicBezTo>
                        <a:cubicBezTo>
                          <a:pt x="154" y="259"/>
                          <a:pt x="176" y="235"/>
                          <a:pt x="176" y="210"/>
                        </a:cubicBezTo>
                        <a:cubicBezTo>
                          <a:pt x="176" y="181"/>
                          <a:pt x="150" y="169"/>
                          <a:pt x="101" y="158"/>
                        </a:cubicBezTo>
                        <a:cubicBezTo>
                          <a:pt x="45" y="145"/>
                          <a:pt x="10" y="127"/>
                          <a:pt x="10" y="79"/>
                        </a:cubicBezTo>
                        <a:cubicBezTo>
                          <a:pt x="10" y="34"/>
                          <a:pt x="50" y="0"/>
                          <a:pt x="103" y="0"/>
                        </a:cubicBezTo>
                        <a:cubicBezTo>
                          <a:pt x="144" y="0"/>
                          <a:pt x="175" y="16"/>
                          <a:pt x="201" y="39"/>
                        </a:cubicBezTo>
                        <a:cubicBezTo>
                          <a:pt x="181" y="64"/>
                          <a:pt x="181" y="64"/>
                          <a:pt x="181" y="64"/>
                        </a:cubicBezTo>
                        <a:cubicBezTo>
                          <a:pt x="158" y="42"/>
                          <a:pt x="130" y="28"/>
                          <a:pt x="101" y="28"/>
                        </a:cubicBezTo>
                        <a:cubicBezTo>
                          <a:pt x="67" y="28"/>
                          <a:pt x="42" y="51"/>
                          <a:pt x="42" y="77"/>
                        </a:cubicBezTo>
                        <a:cubicBezTo>
                          <a:pt x="42" y="105"/>
                          <a:pt x="69" y="115"/>
                          <a:pt x="117" y="127"/>
                        </a:cubicBezTo>
                        <a:cubicBezTo>
                          <a:pt x="170" y="139"/>
                          <a:pt x="208" y="158"/>
                          <a:pt x="208" y="207"/>
                        </a:cubicBezTo>
                        <a:cubicBezTo>
                          <a:pt x="208" y="251"/>
                          <a:pt x="175" y="287"/>
                          <a:pt x="110" y="287"/>
                        </a:cubicBezTo>
                        <a:cubicBezTo>
                          <a:pt x="64" y="287"/>
                          <a:pt x="28" y="271"/>
                          <a:pt x="0" y="24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31" tIns="45716" rIns="91431" bIns="457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56"/>
                    <a:endParaRPr lang="en-US">
                      <a:solidFill>
                        <a:srgbClr val="717074"/>
                      </a:solidFill>
                    </a:endParaRPr>
                  </a:p>
                </p:txBody>
              </p:sp>
              <p:sp>
                <p:nvSpPr>
                  <p:cNvPr id="62" name="Freeform 6">
                    <a:extLst>
                      <a:ext uri="{FF2B5EF4-FFF2-40B4-BE49-F238E27FC236}">
                        <a16:creationId xmlns:a16="http://schemas.microsoft.com/office/drawing/2014/main" id="{5B2C9554-EF7D-4873-B117-E9540F8E5B0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2442825" y="4976813"/>
                    <a:ext cx="758825" cy="936625"/>
                  </a:xfrm>
                  <a:custGeom>
                    <a:avLst/>
                    <a:gdLst>
                      <a:gd name="T0" fmla="*/ 180 w 180"/>
                      <a:gd name="T1" fmla="*/ 87 h 219"/>
                      <a:gd name="T2" fmla="*/ 180 w 180"/>
                      <a:gd name="T3" fmla="*/ 214 h 219"/>
                      <a:gd name="T4" fmla="*/ 150 w 180"/>
                      <a:gd name="T5" fmla="*/ 214 h 219"/>
                      <a:gd name="T6" fmla="*/ 150 w 180"/>
                      <a:gd name="T7" fmla="*/ 181 h 219"/>
                      <a:gd name="T8" fmla="*/ 76 w 180"/>
                      <a:gd name="T9" fmla="*/ 219 h 219"/>
                      <a:gd name="T10" fmla="*/ 0 w 180"/>
                      <a:gd name="T11" fmla="*/ 152 h 219"/>
                      <a:gd name="T12" fmla="*/ 82 w 180"/>
                      <a:gd name="T13" fmla="*/ 82 h 219"/>
                      <a:gd name="T14" fmla="*/ 150 w 180"/>
                      <a:gd name="T15" fmla="*/ 94 h 219"/>
                      <a:gd name="T16" fmla="*/ 150 w 180"/>
                      <a:gd name="T17" fmla="*/ 87 h 219"/>
                      <a:gd name="T18" fmla="*/ 93 w 180"/>
                      <a:gd name="T19" fmla="*/ 26 h 219"/>
                      <a:gd name="T20" fmla="*/ 32 w 180"/>
                      <a:gd name="T21" fmla="*/ 45 h 219"/>
                      <a:gd name="T22" fmla="*/ 20 w 180"/>
                      <a:gd name="T23" fmla="*/ 20 h 219"/>
                      <a:gd name="T24" fmla="*/ 95 w 180"/>
                      <a:gd name="T25" fmla="*/ 0 h 219"/>
                      <a:gd name="T26" fmla="*/ 180 w 180"/>
                      <a:gd name="T27" fmla="*/ 87 h 219"/>
                      <a:gd name="T28" fmla="*/ 150 w 180"/>
                      <a:gd name="T29" fmla="*/ 148 h 219"/>
                      <a:gd name="T30" fmla="*/ 150 w 180"/>
                      <a:gd name="T31" fmla="*/ 116 h 219"/>
                      <a:gd name="T32" fmla="*/ 87 w 180"/>
                      <a:gd name="T33" fmla="*/ 108 h 219"/>
                      <a:gd name="T34" fmla="*/ 29 w 180"/>
                      <a:gd name="T35" fmla="*/ 151 h 219"/>
                      <a:gd name="T36" fmla="*/ 82 w 180"/>
                      <a:gd name="T37" fmla="*/ 192 h 219"/>
                      <a:gd name="T38" fmla="*/ 150 w 180"/>
                      <a:gd name="T39" fmla="*/ 148 h 2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80" h="219">
                        <a:moveTo>
                          <a:pt x="180" y="87"/>
                        </a:moveTo>
                        <a:cubicBezTo>
                          <a:pt x="180" y="214"/>
                          <a:pt x="180" y="214"/>
                          <a:pt x="180" y="214"/>
                        </a:cubicBezTo>
                        <a:cubicBezTo>
                          <a:pt x="150" y="214"/>
                          <a:pt x="150" y="214"/>
                          <a:pt x="150" y="214"/>
                        </a:cubicBezTo>
                        <a:cubicBezTo>
                          <a:pt x="150" y="181"/>
                          <a:pt x="150" y="181"/>
                          <a:pt x="150" y="181"/>
                        </a:cubicBezTo>
                        <a:cubicBezTo>
                          <a:pt x="135" y="206"/>
                          <a:pt x="104" y="219"/>
                          <a:pt x="76" y="219"/>
                        </a:cubicBezTo>
                        <a:cubicBezTo>
                          <a:pt x="32" y="219"/>
                          <a:pt x="0" y="193"/>
                          <a:pt x="0" y="152"/>
                        </a:cubicBezTo>
                        <a:cubicBezTo>
                          <a:pt x="0" y="110"/>
                          <a:pt x="37" y="82"/>
                          <a:pt x="82" y="82"/>
                        </a:cubicBezTo>
                        <a:cubicBezTo>
                          <a:pt x="105" y="82"/>
                          <a:pt x="129" y="87"/>
                          <a:pt x="150" y="94"/>
                        </a:cubicBezTo>
                        <a:cubicBezTo>
                          <a:pt x="150" y="87"/>
                          <a:pt x="150" y="87"/>
                          <a:pt x="150" y="87"/>
                        </a:cubicBezTo>
                        <a:cubicBezTo>
                          <a:pt x="150" y="58"/>
                          <a:pt x="139" y="26"/>
                          <a:pt x="93" y="26"/>
                        </a:cubicBezTo>
                        <a:cubicBezTo>
                          <a:pt x="72" y="26"/>
                          <a:pt x="51" y="35"/>
                          <a:pt x="32" y="45"/>
                        </a:cubicBez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50" y="5"/>
                          <a:pt x="75" y="0"/>
                          <a:pt x="95" y="0"/>
                        </a:cubicBezTo>
                        <a:cubicBezTo>
                          <a:pt x="153" y="0"/>
                          <a:pt x="180" y="36"/>
                          <a:pt x="180" y="87"/>
                        </a:cubicBezTo>
                        <a:close/>
                        <a:moveTo>
                          <a:pt x="150" y="148"/>
                        </a:moveTo>
                        <a:cubicBezTo>
                          <a:pt x="150" y="116"/>
                          <a:pt x="150" y="116"/>
                          <a:pt x="150" y="116"/>
                        </a:cubicBezTo>
                        <a:cubicBezTo>
                          <a:pt x="131" y="111"/>
                          <a:pt x="110" y="108"/>
                          <a:pt x="87" y="108"/>
                        </a:cubicBezTo>
                        <a:cubicBezTo>
                          <a:pt x="56" y="108"/>
                          <a:pt x="29" y="126"/>
                          <a:pt x="29" y="151"/>
                        </a:cubicBezTo>
                        <a:cubicBezTo>
                          <a:pt x="29" y="177"/>
                          <a:pt x="52" y="192"/>
                          <a:pt x="82" y="192"/>
                        </a:cubicBezTo>
                        <a:cubicBezTo>
                          <a:pt x="109" y="192"/>
                          <a:pt x="142" y="178"/>
                          <a:pt x="150" y="1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31" tIns="45716" rIns="91431" bIns="457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56"/>
                    <a:endParaRPr lang="en-US">
                      <a:solidFill>
                        <a:srgbClr val="717074"/>
                      </a:solidFill>
                    </a:endParaRPr>
                  </a:p>
                </p:txBody>
              </p:sp>
              <p:sp>
                <p:nvSpPr>
                  <p:cNvPr id="63" name="Freeform 7">
                    <a:extLst>
                      <a:ext uri="{FF2B5EF4-FFF2-40B4-BE49-F238E27FC236}">
                        <a16:creationId xmlns:a16="http://schemas.microsoft.com/office/drawing/2014/main" id="{40450BE3-DC73-4E96-AF81-1C29208F595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420725" y="4976813"/>
                    <a:ext cx="758825" cy="936625"/>
                  </a:xfrm>
                  <a:custGeom>
                    <a:avLst/>
                    <a:gdLst>
                      <a:gd name="T0" fmla="*/ 180 w 180"/>
                      <a:gd name="T1" fmla="*/ 87 h 219"/>
                      <a:gd name="T2" fmla="*/ 180 w 180"/>
                      <a:gd name="T3" fmla="*/ 214 h 219"/>
                      <a:gd name="T4" fmla="*/ 150 w 180"/>
                      <a:gd name="T5" fmla="*/ 214 h 219"/>
                      <a:gd name="T6" fmla="*/ 150 w 180"/>
                      <a:gd name="T7" fmla="*/ 181 h 219"/>
                      <a:gd name="T8" fmla="*/ 76 w 180"/>
                      <a:gd name="T9" fmla="*/ 219 h 219"/>
                      <a:gd name="T10" fmla="*/ 0 w 180"/>
                      <a:gd name="T11" fmla="*/ 152 h 219"/>
                      <a:gd name="T12" fmla="*/ 82 w 180"/>
                      <a:gd name="T13" fmla="*/ 82 h 219"/>
                      <a:gd name="T14" fmla="*/ 150 w 180"/>
                      <a:gd name="T15" fmla="*/ 94 h 219"/>
                      <a:gd name="T16" fmla="*/ 150 w 180"/>
                      <a:gd name="T17" fmla="*/ 87 h 219"/>
                      <a:gd name="T18" fmla="*/ 93 w 180"/>
                      <a:gd name="T19" fmla="*/ 26 h 219"/>
                      <a:gd name="T20" fmla="*/ 32 w 180"/>
                      <a:gd name="T21" fmla="*/ 45 h 219"/>
                      <a:gd name="T22" fmla="*/ 20 w 180"/>
                      <a:gd name="T23" fmla="*/ 20 h 219"/>
                      <a:gd name="T24" fmla="*/ 95 w 180"/>
                      <a:gd name="T25" fmla="*/ 0 h 219"/>
                      <a:gd name="T26" fmla="*/ 180 w 180"/>
                      <a:gd name="T27" fmla="*/ 87 h 219"/>
                      <a:gd name="T28" fmla="*/ 150 w 180"/>
                      <a:gd name="T29" fmla="*/ 148 h 219"/>
                      <a:gd name="T30" fmla="*/ 150 w 180"/>
                      <a:gd name="T31" fmla="*/ 116 h 219"/>
                      <a:gd name="T32" fmla="*/ 87 w 180"/>
                      <a:gd name="T33" fmla="*/ 108 h 219"/>
                      <a:gd name="T34" fmla="*/ 29 w 180"/>
                      <a:gd name="T35" fmla="*/ 151 h 219"/>
                      <a:gd name="T36" fmla="*/ 82 w 180"/>
                      <a:gd name="T37" fmla="*/ 192 h 219"/>
                      <a:gd name="T38" fmla="*/ 150 w 180"/>
                      <a:gd name="T39" fmla="*/ 148 h 2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80" h="219">
                        <a:moveTo>
                          <a:pt x="180" y="87"/>
                        </a:moveTo>
                        <a:cubicBezTo>
                          <a:pt x="180" y="214"/>
                          <a:pt x="180" y="214"/>
                          <a:pt x="180" y="214"/>
                        </a:cubicBezTo>
                        <a:cubicBezTo>
                          <a:pt x="150" y="214"/>
                          <a:pt x="150" y="214"/>
                          <a:pt x="150" y="214"/>
                        </a:cubicBezTo>
                        <a:cubicBezTo>
                          <a:pt x="150" y="181"/>
                          <a:pt x="150" y="181"/>
                          <a:pt x="150" y="181"/>
                        </a:cubicBezTo>
                        <a:cubicBezTo>
                          <a:pt x="135" y="206"/>
                          <a:pt x="104" y="219"/>
                          <a:pt x="76" y="219"/>
                        </a:cubicBezTo>
                        <a:cubicBezTo>
                          <a:pt x="32" y="219"/>
                          <a:pt x="0" y="193"/>
                          <a:pt x="0" y="152"/>
                        </a:cubicBezTo>
                        <a:cubicBezTo>
                          <a:pt x="0" y="110"/>
                          <a:pt x="37" y="82"/>
                          <a:pt x="82" y="82"/>
                        </a:cubicBezTo>
                        <a:cubicBezTo>
                          <a:pt x="105" y="82"/>
                          <a:pt x="129" y="87"/>
                          <a:pt x="150" y="94"/>
                        </a:cubicBezTo>
                        <a:cubicBezTo>
                          <a:pt x="150" y="87"/>
                          <a:pt x="150" y="87"/>
                          <a:pt x="150" y="87"/>
                        </a:cubicBezTo>
                        <a:cubicBezTo>
                          <a:pt x="150" y="58"/>
                          <a:pt x="139" y="26"/>
                          <a:pt x="93" y="26"/>
                        </a:cubicBezTo>
                        <a:cubicBezTo>
                          <a:pt x="72" y="26"/>
                          <a:pt x="51" y="35"/>
                          <a:pt x="32" y="45"/>
                        </a:cubicBez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50" y="5"/>
                          <a:pt x="75" y="0"/>
                          <a:pt x="95" y="0"/>
                        </a:cubicBezTo>
                        <a:cubicBezTo>
                          <a:pt x="152" y="0"/>
                          <a:pt x="180" y="36"/>
                          <a:pt x="180" y="87"/>
                        </a:cubicBezTo>
                        <a:close/>
                        <a:moveTo>
                          <a:pt x="150" y="148"/>
                        </a:moveTo>
                        <a:cubicBezTo>
                          <a:pt x="150" y="116"/>
                          <a:pt x="150" y="116"/>
                          <a:pt x="150" y="116"/>
                        </a:cubicBezTo>
                        <a:cubicBezTo>
                          <a:pt x="131" y="111"/>
                          <a:pt x="110" y="108"/>
                          <a:pt x="87" y="108"/>
                        </a:cubicBezTo>
                        <a:cubicBezTo>
                          <a:pt x="56" y="108"/>
                          <a:pt x="29" y="126"/>
                          <a:pt x="29" y="151"/>
                        </a:cubicBezTo>
                        <a:cubicBezTo>
                          <a:pt x="29" y="177"/>
                          <a:pt x="52" y="192"/>
                          <a:pt x="82" y="192"/>
                        </a:cubicBezTo>
                        <a:cubicBezTo>
                          <a:pt x="109" y="192"/>
                          <a:pt x="142" y="178"/>
                          <a:pt x="150" y="1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31" tIns="45716" rIns="91431" bIns="457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56"/>
                    <a:endParaRPr lang="en-US">
                      <a:solidFill>
                        <a:srgbClr val="717074"/>
                      </a:solidFill>
                    </a:endParaRPr>
                  </a:p>
                </p:txBody>
              </p:sp>
              <p:sp>
                <p:nvSpPr>
                  <p:cNvPr id="64" name="Freeform 8">
                    <a:extLst>
                      <a:ext uri="{FF2B5EF4-FFF2-40B4-BE49-F238E27FC236}">
                        <a16:creationId xmlns:a16="http://schemas.microsoft.com/office/drawing/2014/main" id="{ECD6F9CC-3545-4392-B2FB-CBCE04E3F4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390688" y="4681538"/>
                    <a:ext cx="876300" cy="1227138"/>
                  </a:xfrm>
                  <a:custGeom>
                    <a:avLst/>
                    <a:gdLst>
                      <a:gd name="T0" fmla="*/ 0 w 208"/>
                      <a:gd name="T1" fmla="*/ 243 h 287"/>
                      <a:gd name="T2" fmla="*/ 20 w 208"/>
                      <a:gd name="T3" fmla="*/ 219 h 287"/>
                      <a:gd name="T4" fmla="*/ 111 w 208"/>
                      <a:gd name="T5" fmla="*/ 259 h 287"/>
                      <a:gd name="T6" fmla="*/ 176 w 208"/>
                      <a:gd name="T7" fmla="*/ 210 h 287"/>
                      <a:gd name="T8" fmla="*/ 101 w 208"/>
                      <a:gd name="T9" fmla="*/ 158 h 287"/>
                      <a:gd name="T10" fmla="*/ 10 w 208"/>
                      <a:gd name="T11" fmla="*/ 79 h 287"/>
                      <a:gd name="T12" fmla="*/ 103 w 208"/>
                      <a:gd name="T13" fmla="*/ 0 h 287"/>
                      <a:gd name="T14" fmla="*/ 201 w 208"/>
                      <a:gd name="T15" fmla="*/ 39 h 287"/>
                      <a:gd name="T16" fmla="*/ 181 w 208"/>
                      <a:gd name="T17" fmla="*/ 64 h 287"/>
                      <a:gd name="T18" fmla="*/ 101 w 208"/>
                      <a:gd name="T19" fmla="*/ 28 h 287"/>
                      <a:gd name="T20" fmla="*/ 42 w 208"/>
                      <a:gd name="T21" fmla="*/ 77 h 287"/>
                      <a:gd name="T22" fmla="*/ 117 w 208"/>
                      <a:gd name="T23" fmla="*/ 127 h 287"/>
                      <a:gd name="T24" fmla="*/ 208 w 208"/>
                      <a:gd name="T25" fmla="*/ 207 h 287"/>
                      <a:gd name="T26" fmla="*/ 110 w 208"/>
                      <a:gd name="T27" fmla="*/ 287 h 287"/>
                      <a:gd name="T28" fmla="*/ 0 w 208"/>
                      <a:gd name="T29" fmla="*/ 243 h 2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8" h="287">
                        <a:moveTo>
                          <a:pt x="0" y="243"/>
                        </a:moveTo>
                        <a:cubicBezTo>
                          <a:pt x="20" y="219"/>
                          <a:pt x="20" y="219"/>
                          <a:pt x="20" y="219"/>
                        </a:cubicBezTo>
                        <a:cubicBezTo>
                          <a:pt x="43" y="242"/>
                          <a:pt x="72" y="259"/>
                          <a:pt x="111" y="259"/>
                        </a:cubicBezTo>
                        <a:cubicBezTo>
                          <a:pt x="154" y="259"/>
                          <a:pt x="176" y="235"/>
                          <a:pt x="176" y="210"/>
                        </a:cubicBezTo>
                        <a:cubicBezTo>
                          <a:pt x="176" y="181"/>
                          <a:pt x="150" y="169"/>
                          <a:pt x="101" y="158"/>
                        </a:cubicBezTo>
                        <a:cubicBezTo>
                          <a:pt x="45" y="145"/>
                          <a:pt x="10" y="127"/>
                          <a:pt x="10" y="79"/>
                        </a:cubicBezTo>
                        <a:cubicBezTo>
                          <a:pt x="10" y="34"/>
                          <a:pt x="50" y="0"/>
                          <a:pt x="103" y="0"/>
                        </a:cubicBezTo>
                        <a:cubicBezTo>
                          <a:pt x="144" y="0"/>
                          <a:pt x="175" y="16"/>
                          <a:pt x="201" y="39"/>
                        </a:cubicBezTo>
                        <a:cubicBezTo>
                          <a:pt x="181" y="64"/>
                          <a:pt x="181" y="64"/>
                          <a:pt x="181" y="64"/>
                        </a:cubicBezTo>
                        <a:cubicBezTo>
                          <a:pt x="158" y="42"/>
                          <a:pt x="131" y="28"/>
                          <a:pt x="101" y="28"/>
                        </a:cubicBezTo>
                        <a:cubicBezTo>
                          <a:pt x="67" y="28"/>
                          <a:pt x="42" y="51"/>
                          <a:pt x="42" y="77"/>
                        </a:cubicBezTo>
                        <a:cubicBezTo>
                          <a:pt x="42" y="105"/>
                          <a:pt x="69" y="115"/>
                          <a:pt x="117" y="127"/>
                        </a:cubicBezTo>
                        <a:cubicBezTo>
                          <a:pt x="170" y="139"/>
                          <a:pt x="208" y="158"/>
                          <a:pt x="208" y="207"/>
                        </a:cubicBezTo>
                        <a:cubicBezTo>
                          <a:pt x="208" y="251"/>
                          <a:pt x="175" y="287"/>
                          <a:pt x="110" y="287"/>
                        </a:cubicBezTo>
                        <a:cubicBezTo>
                          <a:pt x="64" y="287"/>
                          <a:pt x="28" y="271"/>
                          <a:pt x="0" y="24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31" tIns="45716" rIns="91431" bIns="457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56"/>
                    <a:endParaRPr lang="en-US">
                      <a:solidFill>
                        <a:srgbClr val="717074"/>
                      </a:solidFill>
                    </a:endParaRPr>
                  </a:p>
                </p:txBody>
              </p:sp>
            </p:grpSp>
          </p:grpSp>
          <p:grpSp>
            <p:nvGrpSpPr>
              <p:cNvPr id="45" name="Group 134">
                <a:extLst>
                  <a:ext uri="{FF2B5EF4-FFF2-40B4-BE49-F238E27FC236}">
                    <a16:creationId xmlns:a16="http://schemas.microsoft.com/office/drawing/2014/main" id="{895F1337-FC6A-4B37-8F6D-628D7E399E22}"/>
                  </a:ext>
                </a:extLst>
              </p:cNvPr>
              <p:cNvGrpSpPr/>
              <p:nvPr/>
            </p:nvGrpSpPr>
            <p:grpSpPr>
              <a:xfrm>
                <a:off x="8070879" y="2334331"/>
                <a:ext cx="629492" cy="398201"/>
                <a:chOff x="10289512" y="334422"/>
                <a:chExt cx="1101732" cy="696929"/>
              </a:xfrm>
            </p:grpSpPr>
            <p:sp>
              <p:nvSpPr>
                <p:cNvPr id="53" name="Freeform 5">
                  <a:extLst>
                    <a:ext uri="{FF2B5EF4-FFF2-40B4-BE49-F238E27FC236}">
                      <a16:creationId xmlns:a16="http://schemas.microsoft.com/office/drawing/2014/main" id="{9C074E29-366D-4C0E-B44C-310A4EC29D57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0289512" y="334422"/>
                  <a:ext cx="1101732" cy="696929"/>
                </a:xfrm>
                <a:custGeom>
                  <a:avLst/>
                  <a:gdLst>
                    <a:gd name="T0" fmla="*/ 242 w 386"/>
                    <a:gd name="T1" fmla="*/ 244 h 244"/>
                    <a:gd name="T2" fmla="*/ 241 w 386"/>
                    <a:gd name="T3" fmla="*/ 244 h 244"/>
                    <a:gd name="T4" fmla="*/ 196 w 386"/>
                    <a:gd name="T5" fmla="*/ 226 h 244"/>
                    <a:gd name="T6" fmla="*/ 146 w 386"/>
                    <a:gd name="T7" fmla="*/ 238 h 244"/>
                    <a:gd name="T8" fmla="*/ 86 w 386"/>
                    <a:gd name="T9" fmla="*/ 216 h 244"/>
                    <a:gd name="T10" fmla="*/ 62 w 386"/>
                    <a:gd name="T11" fmla="*/ 220 h 244"/>
                    <a:gd name="T12" fmla="*/ 1 w 386"/>
                    <a:gd name="T13" fmla="*/ 158 h 244"/>
                    <a:gd name="T14" fmla="*/ 65 w 386"/>
                    <a:gd name="T15" fmla="*/ 98 h 244"/>
                    <a:gd name="T16" fmla="*/ 72 w 386"/>
                    <a:gd name="T17" fmla="*/ 99 h 244"/>
                    <a:gd name="T18" fmla="*/ 146 w 386"/>
                    <a:gd name="T19" fmla="*/ 47 h 244"/>
                    <a:gd name="T20" fmla="*/ 169 w 386"/>
                    <a:gd name="T21" fmla="*/ 51 h 244"/>
                    <a:gd name="T22" fmla="*/ 249 w 386"/>
                    <a:gd name="T23" fmla="*/ 1 h 244"/>
                    <a:gd name="T24" fmla="*/ 333 w 386"/>
                    <a:gd name="T25" fmla="*/ 79 h 244"/>
                    <a:gd name="T26" fmla="*/ 385 w 386"/>
                    <a:gd name="T27" fmla="*/ 152 h 244"/>
                    <a:gd name="T28" fmla="*/ 362 w 386"/>
                    <a:gd name="T29" fmla="*/ 205 h 244"/>
                    <a:gd name="T30" fmla="*/ 319 w 386"/>
                    <a:gd name="T31" fmla="*/ 222 h 244"/>
                    <a:gd name="T32" fmla="*/ 298 w 386"/>
                    <a:gd name="T33" fmla="*/ 217 h 244"/>
                    <a:gd name="T34" fmla="*/ 242 w 386"/>
                    <a:gd name="T35" fmla="*/ 244 h 244"/>
                    <a:gd name="T36" fmla="*/ 199 w 386"/>
                    <a:gd name="T37" fmla="*/ 206 h 244"/>
                    <a:gd name="T38" fmla="*/ 203 w 386"/>
                    <a:gd name="T39" fmla="*/ 211 h 244"/>
                    <a:gd name="T40" fmla="*/ 241 w 386"/>
                    <a:gd name="T41" fmla="*/ 228 h 244"/>
                    <a:gd name="T42" fmla="*/ 288 w 386"/>
                    <a:gd name="T43" fmla="*/ 203 h 244"/>
                    <a:gd name="T44" fmla="*/ 293 w 386"/>
                    <a:gd name="T45" fmla="*/ 196 h 244"/>
                    <a:gd name="T46" fmla="*/ 299 w 386"/>
                    <a:gd name="T47" fmla="*/ 200 h 244"/>
                    <a:gd name="T48" fmla="*/ 320 w 386"/>
                    <a:gd name="T49" fmla="*/ 206 h 244"/>
                    <a:gd name="T50" fmla="*/ 351 w 386"/>
                    <a:gd name="T51" fmla="*/ 193 h 244"/>
                    <a:gd name="T52" fmla="*/ 369 w 386"/>
                    <a:gd name="T53" fmla="*/ 151 h 244"/>
                    <a:gd name="T54" fmla="*/ 325 w 386"/>
                    <a:gd name="T55" fmla="*/ 94 h 244"/>
                    <a:gd name="T56" fmla="*/ 319 w 386"/>
                    <a:gd name="T57" fmla="*/ 93 h 244"/>
                    <a:gd name="T58" fmla="*/ 318 w 386"/>
                    <a:gd name="T59" fmla="*/ 87 h 244"/>
                    <a:gd name="T60" fmla="*/ 248 w 386"/>
                    <a:gd name="T61" fmla="*/ 17 h 244"/>
                    <a:gd name="T62" fmla="*/ 248 w 386"/>
                    <a:gd name="T63" fmla="*/ 17 h 244"/>
                    <a:gd name="T64" fmla="*/ 181 w 386"/>
                    <a:gd name="T65" fmla="*/ 64 h 244"/>
                    <a:gd name="T66" fmla="*/ 177 w 386"/>
                    <a:gd name="T67" fmla="*/ 72 h 244"/>
                    <a:gd name="T68" fmla="*/ 170 w 386"/>
                    <a:gd name="T69" fmla="*/ 69 h 244"/>
                    <a:gd name="T70" fmla="*/ 145 w 386"/>
                    <a:gd name="T71" fmla="*/ 63 h 244"/>
                    <a:gd name="T72" fmla="*/ 85 w 386"/>
                    <a:gd name="T73" fmla="*/ 110 h 244"/>
                    <a:gd name="T74" fmla="*/ 84 w 386"/>
                    <a:gd name="T75" fmla="*/ 118 h 244"/>
                    <a:gd name="T76" fmla="*/ 76 w 386"/>
                    <a:gd name="T77" fmla="*/ 116 h 244"/>
                    <a:gd name="T78" fmla="*/ 64 w 386"/>
                    <a:gd name="T79" fmla="*/ 114 h 244"/>
                    <a:gd name="T80" fmla="*/ 17 w 386"/>
                    <a:gd name="T81" fmla="*/ 158 h 244"/>
                    <a:gd name="T82" fmla="*/ 62 w 386"/>
                    <a:gd name="T83" fmla="*/ 204 h 244"/>
                    <a:gd name="T84" fmla="*/ 84 w 386"/>
                    <a:gd name="T85" fmla="*/ 199 h 244"/>
                    <a:gd name="T86" fmla="*/ 89 w 386"/>
                    <a:gd name="T87" fmla="*/ 197 h 244"/>
                    <a:gd name="T88" fmla="*/ 94 w 386"/>
                    <a:gd name="T89" fmla="*/ 201 h 244"/>
                    <a:gd name="T90" fmla="*/ 147 w 386"/>
                    <a:gd name="T91" fmla="*/ 222 h 244"/>
                    <a:gd name="T92" fmla="*/ 193 w 386"/>
                    <a:gd name="T93" fmla="*/ 210 h 244"/>
                    <a:gd name="T94" fmla="*/ 199 w 386"/>
                    <a:gd name="T95" fmla="*/ 206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86" h="244">
                      <a:moveTo>
                        <a:pt x="242" y="244"/>
                      </a:moveTo>
                      <a:cubicBezTo>
                        <a:pt x="242" y="244"/>
                        <a:pt x="241" y="244"/>
                        <a:pt x="241" y="244"/>
                      </a:cubicBezTo>
                      <a:cubicBezTo>
                        <a:pt x="224" y="244"/>
                        <a:pt x="208" y="238"/>
                        <a:pt x="196" y="226"/>
                      </a:cubicBezTo>
                      <a:cubicBezTo>
                        <a:pt x="182" y="234"/>
                        <a:pt x="164" y="238"/>
                        <a:pt x="146" y="238"/>
                      </a:cubicBezTo>
                      <a:cubicBezTo>
                        <a:pt x="123" y="237"/>
                        <a:pt x="101" y="229"/>
                        <a:pt x="86" y="216"/>
                      </a:cubicBezTo>
                      <a:cubicBezTo>
                        <a:pt x="79" y="219"/>
                        <a:pt x="70" y="220"/>
                        <a:pt x="62" y="220"/>
                      </a:cubicBezTo>
                      <a:cubicBezTo>
                        <a:pt x="27" y="219"/>
                        <a:pt x="0" y="191"/>
                        <a:pt x="1" y="158"/>
                      </a:cubicBezTo>
                      <a:cubicBezTo>
                        <a:pt x="2" y="124"/>
                        <a:pt x="30" y="97"/>
                        <a:pt x="65" y="98"/>
                      </a:cubicBezTo>
                      <a:cubicBezTo>
                        <a:pt x="67" y="98"/>
                        <a:pt x="70" y="98"/>
                        <a:pt x="72" y="99"/>
                      </a:cubicBezTo>
                      <a:cubicBezTo>
                        <a:pt x="82" y="67"/>
                        <a:pt x="112" y="46"/>
                        <a:pt x="146" y="47"/>
                      </a:cubicBezTo>
                      <a:cubicBezTo>
                        <a:pt x="154" y="47"/>
                        <a:pt x="162" y="49"/>
                        <a:pt x="169" y="51"/>
                      </a:cubicBezTo>
                      <a:cubicBezTo>
                        <a:pt x="184" y="19"/>
                        <a:pt x="215" y="0"/>
                        <a:pt x="249" y="1"/>
                      </a:cubicBezTo>
                      <a:cubicBezTo>
                        <a:pt x="291" y="2"/>
                        <a:pt x="326" y="35"/>
                        <a:pt x="333" y="79"/>
                      </a:cubicBezTo>
                      <a:cubicBezTo>
                        <a:pt x="364" y="85"/>
                        <a:pt x="386" y="116"/>
                        <a:pt x="385" y="152"/>
                      </a:cubicBezTo>
                      <a:cubicBezTo>
                        <a:pt x="385" y="172"/>
                        <a:pt x="376" y="192"/>
                        <a:pt x="362" y="205"/>
                      </a:cubicBezTo>
                      <a:cubicBezTo>
                        <a:pt x="350" y="216"/>
                        <a:pt x="335" y="222"/>
                        <a:pt x="319" y="222"/>
                      </a:cubicBezTo>
                      <a:cubicBezTo>
                        <a:pt x="312" y="222"/>
                        <a:pt x="305" y="220"/>
                        <a:pt x="298" y="217"/>
                      </a:cubicBezTo>
                      <a:cubicBezTo>
                        <a:pt x="285" y="234"/>
                        <a:pt x="264" y="244"/>
                        <a:pt x="242" y="244"/>
                      </a:cubicBezTo>
                      <a:close/>
                      <a:moveTo>
                        <a:pt x="199" y="206"/>
                      </a:moveTo>
                      <a:cubicBezTo>
                        <a:pt x="203" y="211"/>
                        <a:pt x="203" y="211"/>
                        <a:pt x="203" y="211"/>
                      </a:cubicBezTo>
                      <a:cubicBezTo>
                        <a:pt x="213" y="222"/>
                        <a:pt x="227" y="228"/>
                        <a:pt x="241" y="228"/>
                      </a:cubicBezTo>
                      <a:cubicBezTo>
                        <a:pt x="260" y="229"/>
                        <a:pt x="278" y="219"/>
                        <a:pt x="288" y="203"/>
                      </a:cubicBezTo>
                      <a:cubicBezTo>
                        <a:pt x="293" y="196"/>
                        <a:pt x="293" y="196"/>
                        <a:pt x="293" y="196"/>
                      </a:cubicBezTo>
                      <a:cubicBezTo>
                        <a:pt x="299" y="200"/>
                        <a:pt x="299" y="200"/>
                        <a:pt x="299" y="200"/>
                      </a:cubicBezTo>
                      <a:cubicBezTo>
                        <a:pt x="306" y="204"/>
                        <a:pt x="313" y="206"/>
                        <a:pt x="320" y="206"/>
                      </a:cubicBezTo>
                      <a:cubicBezTo>
                        <a:pt x="331" y="206"/>
                        <a:pt x="342" y="202"/>
                        <a:pt x="351" y="193"/>
                      </a:cubicBezTo>
                      <a:cubicBezTo>
                        <a:pt x="362" y="183"/>
                        <a:pt x="369" y="168"/>
                        <a:pt x="369" y="151"/>
                      </a:cubicBezTo>
                      <a:cubicBezTo>
                        <a:pt x="370" y="121"/>
                        <a:pt x="351" y="96"/>
                        <a:pt x="325" y="94"/>
                      </a:cubicBezTo>
                      <a:cubicBezTo>
                        <a:pt x="319" y="93"/>
                        <a:pt x="319" y="93"/>
                        <a:pt x="319" y="93"/>
                      </a:cubicBezTo>
                      <a:cubicBezTo>
                        <a:pt x="318" y="87"/>
                        <a:pt x="318" y="87"/>
                        <a:pt x="318" y="87"/>
                      </a:cubicBezTo>
                      <a:cubicBezTo>
                        <a:pt x="315" y="48"/>
                        <a:pt x="285" y="18"/>
                        <a:pt x="248" y="17"/>
                      </a:cubicBezTo>
                      <a:cubicBezTo>
                        <a:pt x="248" y="17"/>
                        <a:pt x="248" y="17"/>
                        <a:pt x="248" y="17"/>
                      </a:cubicBezTo>
                      <a:cubicBezTo>
                        <a:pt x="219" y="16"/>
                        <a:pt x="192" y="35"/>
                        <a:pt x="181" y="64"/>
                      </a:cubicBezTo>
                      <a:cubicBezTo>
                        <a:pt x="177" y="72"/>
                        <a:pt x="177" y="72"/>
                        <a:pt x="177" y="72"/>
                      </a:cubicBezTo>
                      <a:cubicBezTo>
                        <a:pt x="170" y="69"/>
                        <a:pt x="170" y="69"/>
                        <a:pt x="170" y="69"/>
                      </a:cubicBezTo>
                      <a:cubicBezTo>
                        <a:pt x="162" y="65"/>
                        <a:pt x="154" y="63"/>
                        <a:pt x="145" y="63"/>
                      </a:cubicBezTo>
                      <a:cubicBezTo>
                        <a:pt x="117" y="62"/>
                        <a:pt x="92" y="82"/>
                        <a:pt x="85" y="110"/>
                      </a:cubicBezTo>
                      <a:cubicBezTo>
                        <a:pt x="84" y="118"/>
                        <a:pt x="84" y="118"/>
                        <a:pt x="84" y="118"/>
                      </a:cubicBezTo>
                      <a:cubicBezTo>
                        <a:pt x="76" y="116"/>
                        <a:pt x="76" y="116"/>
                        <a:pt x="76" y="116"/>
                      </a:cubicBezTo>
                      <a:cubicBezTo>
                        <a:pt x="72" y="115"/>
                        <a:pt x="68" y="114"/>
                        <a:pt x="64" y="114"/>
                      </a:cubicBezTo>
                      <a:cubicBezTo>
                        <a:pt x="39" y="114"/>
                        <a:pt x="18" y="133"/>
                        <a:pt x="17" y="158"/>
                      </a:cubicBezTo>
                      <a:cubicBezTo>
                        <a:pt x="17" y="183"/>
                        <a:pt x="37" y="204"/>
                        <a:pt x="62" y="204"/>
                      </a:cubicBezTo>
                      <a:cubicBezTo>
                        <a:pt x="70" y="204"/>
                        <a:pt x="78" y="203"/>
                        <a:pt x="84" y="199"/>
                      </a:cubicBezTo>
                      <a:cubicBezTo>
                        <a:pt x="89" y="197"/>
                        <a:pt x="89" y="197"/>
                        <a:pt x="89" y="197"/>
                      </a:cubicBezTo>
                      <a:cubicBezTo>
                        <a:pt x="94" y="201"/>
                        <a:pt x="94" y="201"/>
                        <a:pt x="94" y="201"/>
                      </a:cubicBezTo>
                      <a:cubicBezTo>
                        <a:pt x="106" y="213"/>
                        <a:pt x="125" y="221"/>
                        <a:pt x="147" y="222"/>
                      </a:cubicBezTo>
                      <a:cubicBezTo>
                        <a:pt x="164" y="222"/>
                        <a:pt x="180" y="218"/>
                        <a:pt x="193" y="210"/>
                      </a:cubicBezTo>
                      <a:lnTo>
                        <a:pt x="199" y="2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/>
              </p:spPr>
              <p:txBody>
                <a:bodyPr vert="horz" wrap="square" lIns="91431" tIns="45716" rIns="91431" bIns="457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56"/>
                  <a:endParaRPr lang="en-US">
                    <a:solidFill>
                      <a:srgbClr val="717074"/>
                    </a:solidFill>
                  </a:endParaRPr>
                </a:p>
              </p:txBody>
            </p:sp>
            <p:grpSp>
              <p:nvGrpSpPr>
                <p:cNvPr id="54" name="Group 136">
                  <a:extLst>
                    <a:ext uri="{FF2B5EF4-FFF2-40B4-BE49-F238E27FC236}">
                      <a16:creationId xmlns:a16="http://schemas.microsoft.com/office/drawing/2014/main" id="{F2867F1B-8555-4384-8654-6314E6CD3A84}"/>
                    </a:ext>
                  </a:extLst>
                </p:cNvPr>
                <p:cNvGrpSpPr/>
                <p:nvPr/>
              </p:nvGrpSpPr>
              <p:grpSpPr>
                <a:xfrm>
                  <a:off x="10650627" y="636325"/>
                  <a:ext cx="463908" cy="147357"/>
                  <a:chOff x="11388725" y="4681538"/>
                  <a:chExt cx="3878263" cy="1231900"/>
                </a:xfrm>
                <a:solidFill>
                  <a:schemeClr val="accent1"/>
                </a:solidFill>
              </p:grpSpPr>
              <p:sp>
                <p:nvSpPr>
                  <p:cNvPr id="55" name="Freeform 5">
                    <a:extLst>
                      <a:ext uri="{FF2B5EF4-FFF2-40B4-BE49-F238E27FC236}">
                        <a16:creationId xmlns:a16="http://schemas.microsoft.com/office/drawing/2014/main" id="{3EEDDD7B-ACC6-489B-A218-63A812AC7D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88725" y="4681538"/>
                    <a:ext cx="876300" cy="1227138"/>
                  </a:xfrm>
                  <a:custGeom>
                    <a:avLst/>
                    <a:gdLst>
                      <a:gd name="T0" fmla="*/ 0 w 208"/>
                      <a:gd name="T1" fmla="*/ 243 h 287"/>
                      <a:gd name="T2" fmla="*/ 20 w 208"/>
                      <a:gd name="T3" fmla="*/ 219 h 287"/>
                      <a:gd name="T4" fmla="*/ 111 w 208"/>
                      <a:gd name="T5" fmla="*/ 259 h 287"/>
                      <a:gd name="T6" fmla="*/ 176 w 208"/>
                      <a:gd name="T7" fmla="*/ 210 h 287"/>
                      <a:gd name="T8" fmla="*/ 101 w 208"/>
                      <a:gd name="T9" fmla="*/ 158 h 287"/>
                      <a:gd name="T10" fmla="*/ 10 w 208"/>
                      <a:gd name="T11" fmla="*/ 79 h 287"/>
                      <a:gd name="T12" fmla="*/ 103 w 208"/>
                      <a:gd name="T13" fmla="*/ 0 h 287"/>
                      <a:gd name="T14" fmla="*/ 201 w 208"/>
                      <a:gd name="T15" fmla="*/ 39 h 287"/>
                      <a:gd name="T16" fmla="*/ 181 w 208"/>
                      <a:gd name="T17" fmla="*/ 64 h 287"/>
                      <a:gd name="T18" fmla="*/ 101 w 208"/>
                      <a:gd name="T19" fmla="*/ 28 h 287"/>
                      <a:gd name="T20" fmla="*/ 42 w 208"/>
                      <a:gd name="T21" fmla="*/ 77 h 287"/>
                      <a:gd name="T22" fmla="*/ 117 w 208"/>
                      <a:gd name="T23" fmla="*/ 127 h 287"/>
                      <a:gd name="T24" fmla="*/ 208 w 208"/>
                      <a:gd name="T25" fmla="*/ 207 h 287"/>
                      <a:gd name="T26" fmla="*/ 110 w 208"/>
                      <a:gd name="T27" fmla="*/ 287 h 287"/>
                      <a:gd name="T28" fmla="*/ 0 w 208"/>
                      <a:gd name="T29" fmla="*/ 243 h 2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8" h="287">
                        <a:moveTo>
                          <a:pt x="0" y="243"/>
                        </a:moveTo>
                        <a:cubicBezTo>
                          <a:pt x="20" y="219"/>
                          <a:pt x="20" y="219"/>
                          <a:pt x="20" y="219"/>
                        </a:cubicBezTo>
                        <a:cubicBezTo>
                          <a:pt x="43" y="242"/>
                          <a:pt x="72" y="259"/>
                          <a:pt x="111" y="259"/>
                        </a:cubicBezTo>
                        <a:cubicBezTo>
                          <a:pt x="154" y="259"/>
                          <a:pt x="176" y="235"/>
                          <a:pt x="176" y="210"/>
                        </a:cubicBezTo>
                        <a:cubicBezTo>
                          <a:pt x="176" y="181"/>
                          <a:pt x="150" y="169"/>
                          <a:pt x="101" y="158"/>
                        </a:cubicBezTo>
                        <a:cubicBezTo>
                          <a:pt x="45" y="145"/>
                          <a:pt x="10" y="127"/>
                          <a:pt x="10" y="79"/>
                        </a:cubicBezTo>
                        <a:cubicBezTo>
                          <a:pt x="10" y="34"/>
                          <a:pt x="50" y="0"/>
                          <a:pt x="103" y="0"/>
                        </a:cubicBezTo>
                        <a:cubicBezTo>
                          <a:pt x="144" y="0"/>
                          <a:pt x="175" y="16"/>
                          <a:pt x="201" y="39"/>
                        </a:cubicBezTo>
                        <a:cubicBezTo>
                          <a:pt x="181" y="64"/>
                          <a:pt x="181" y="64"/>
                          <a:pt x="181" y="64"/>
                        </a:cubicBezTo>
                        <a:cubicBezTo>
                          <a:pt x="158" y="42"/>
                          <a:pt x="130" y="28"/>
                          <a:pt x="101" y="28"/>
                        </a:cubicBezTo>
                        <a:cubicBezTo>
                          <a:pt x="67" y="28"/>
                          <a:pt x="42" y="51"/>
                          <a:pt x="42" y="77"/>
                        </a:cubicBezTo>
                        <a:cubicBezTo>
                          <a:pt x="42" y="105"/>
                          <a:pt x="69" y="115"/>
                          <a:pt x="117" y="127"/>
                        </a:cubicBezTo>
                        <a:cubicBezTo>
                          <a:pt x="170" y="139"/>
                          <a:pt x="208" y="158"/>
                          <a:pt x="208" y="207"/>
                        </a:cubicBezTo>
                        <a:cubicBezTo>
                          <a:pt x="208" y="251"/>
                          <a:pt x="175" y="287"/>
                          <a:pt x="110" y="287"/>
                        </a:cubicBezTo>
                        <a:cubicBezTo>
                          <a:pt x="64" y="287"/>
                          <a:pt x="28" y="271"/>
                          <a:pt x="0" y="24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31" tIns="45716" rIns="91431" bIns="457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56"/>
                    <a:endParaRPr lang="en-US">
                      <a:solidFill>
                        <a:srgbClr val="717074"/>
                      </a:solidFill>
                    </a:endParaRPr>
                  </a:p>
                </p:txBody>
              </p:sp>
              <p:sp>
                <p:nvSpPr>
                  <p:cNvPr id="56" name="Freeform 6">
                    <a:extLst>
                      <a:ext uri="{FF2B5EF4-FFF2-40B4-BE49-F238E27FC236}">
                        <a16:creationId xmlns:a16="http://schemas.microsoft.com/office/drawing/2014/main" id="{C3F962AC-1625-4D00-A8AD-E4ACA9E831F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2442825" y="4976813"/>
                    <a:ext cx="758825" cy="936625"/>
                  </a:xfrm>
                  <a:custGeom>
                    <a:avLst/>
                    <a:gdLst>
                      <a:gd name="T0" fmla="*/ 180 w 180"/>
                      <a:gd name="T1" fmla="*/ 87 h 219"/>
                      <a:gd name="T2" fmla="*/ 180 w 180"/>
                      <a:gd name="T3" fmla="*/ 214 h 219"/>
                      <a:gd name="T4" fmla="*/ 150 w 180"/>
                      <a:gd name="T5" fmla="*/ 214 h 219"/>
                      <a:gd name="T6" fmla="*/ 150 w 180"/>
                      <a:gd name="T7" fmla="*/ 181 h 219"/>
                      <a:gd name="T8" fmla="*/ 76 w 180"/>
                      <a:gd name="T9" fmla="*/ 219 h 219"/>
                      <a:gd name="T10" fmla="*/ 0 w 180"/>
                      <a:gd name="T11" fmla="*/ 152 h 219"/>
                      <a:gd name="T12" fmla="*/ 82 w 180"/>
                      <a:gd name="T13" fmla="*/ 82 h 219"/>
                      <a:gd name="T14" fmla="*/ 150 w 180"/>
                      <a:gd name="T15" fmla="*/ 94 h 219"/>
                      <a:gd name="T16" fmla="*/ 150 w 180"/>
                      <a:gd name="T17" fmla="*/ 87 h 219"/>
                      <a:gd name="T18" fmla="*/ 93 w 180"/>
                      <a:gd name="T19" fmla="*/ 26 h 219"/>
                      <a:gd name="T20" fmla="*/ 32 w 180"/>
                      <a:gd name="T21" fmla="*/ 45 h 219"/>
                      <a:gd name="T22" fmla="*/ 20 w 180"/>
                      <a:gd name="T23" fmla="*/ 20 h 219"/>
                      <a:gd name="T24" fmla="*/ 95 w 180"/>
                      <a:gd name="T25" fmla="*/ 0 h 219"/>
                      <a:gd name="T26" fmla="*/ 180 w 180"/>
                      <a:gd name="T27" fmla="*/ 87 h 219"/>
                      <a:gd name="T28" fmla="*/ 150 w 180"/>
                      <a:gd name="T29" fmla="*/ 148 h 219"/>
                      <a:gd name="T30" fmla="*/ 150 w 180"/>
                      <a:gd name="T31" fmla="*/ 116 h 219"/>
                      <a:gd name="T32" fmla="*/ 87 w 180"/>
                      <a:gd name="T33" fmla="*/ 108 h 219"/>
                      <a:gd name="T34" fmla="*/ 29 w 180"/>
                      <a:gd name="T35" fmla="*/ 151 h 219"/>
                      <a:gd name="T36" fmla="*/ 82 w 180"/>
                      <a:gd name="T37" fmla="*/ 192 h 219"/>
                      <a:gd name="T38" fmla="*/ 150 w 180"/>
                      <a:gd name="T39" fmla="*/ 148 h 2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80" h="219">
                        <a:moveTo>
                          <a:pt x="180" y="87"/>
                        </a:moveTo>
                        <a:cubicBezTo>
                          <a:pt x="180" y="214"/>
                          <a:pt x="180" y="214"/>
                          <a:pt x="180" y="214"/>
                        </a:cubicBezTo>
                        <a:cubicBezTo>
                          <a:pt x="150" y="214"/>
                          <a:pt x="150" y="214"/>
                          <a:pt x="150" y="214"/>
                        </a:cubicBezTo>
                        <a:cubicBezTo>
                          <a:pt x="150" y="181"/>
                          <a:pt x="150" y="181"/>
                          <a:pt x="150" y="181"/>
                        </a:cubicBezTo>
                        <a:cubicBezTo>
                          <a:pt x="135" y="206"/>
                          <a:pt x="104" y="219"/>
                          <a:pt x="76" y="219"/>
                        </a:cubicBezTo>
                        <a:cubicBezTo>
                          <a:pt x="32" y="219"/>
                          <a:pt x="0" y="193"/>
                          <a:pt x="0" y="152"/>
                        </a:cubicBezTo>
                        <a:cubicBezTo>
                          <a:pt x="0" y="110"/>
                          <a:pt x="37" y="82"/>
                          <a:pt x="82" y="82"/>
                        </a:cubicBezTo>
                        <a:cubicBezTo>
                          <a:pt x="105" y="82"/>
                          <a:pt x="129" y="87"/>
                          <a:pt x="150" y="94"/>
                        </a:cubicBezTo>
                        <a:cubicBezTo>
                          <a:pt x="150" y="87"/>
                          <a:pt x="150" y="87"/>
                          <a:pt x="150" y="87"/>
                        </a:cubicBezTo>
                        <a:cubicBezTo>
                          <a:pt x="150" y="58"/>
                          <a:pt x="139" y="26"/>
                          <a:pt x="93" y="26"/>
                        </a:cubicBezTo>
                        <a:cubicBezTo>
                          <a:pt x="72" y="26"/>
                          <a:pt x="51" y="35"/>
                          <a:pt x="32" y="45"/>
                        </a:cubicBez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50" y="5"/>
                          <a:pt x="75" y="0"/>
                          <a:pt x="95" y="0"/>
                        </a:cubicBezTo>
                        <a:cubicBezTo>
                          <a:pt x="153" y="0"/>
                          <a:pt x="180" y="36"/>
                          <a:pt x="180" y="87"/>
                        </a:cubicBezTo>
                        <a:close/>
                        <a:moveTo>
                          <a:pt x="150" y="148"/>
                        </a:moveTo>
                        <a:cubicBezTo>
                          <a:pt x="150" y="116"/>
                          <a:pt x="150" y="116"/>
                          <a:pt x="150" y="116"/>
                        </a:cubicBezTo>
                        <a:cubicBezTo>
                          <a:pt x="131" y="111"/>
                          <a:pt x="110" y="108"/>
                          <a:pt x="87" y="108"/>
                        </a:cubicBezTo>
                        <a:cubicBezTo>
                          <a:pt x="56" y="108"/>
                          <a:pt x="29" y="126"/>
                          <a:pt x="29" y="151"/>
                        </a:cubicBezTo>
                        <a:cubicBezTo>
                          <a:pt x="29" y="177"/>
                          <a:pt x="52" y="192"/>
                          <a:pt x="82" y="192"/>
                        </a:cubicBezTo>
                        <a:cubicBezTo>
                          <a:pt x="109" y="192"/>
                          <a:pt x="142" y="178"/>
                          <a:pt x="150" y="1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31" tIns="45716" rIns="91431" bIns="457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56"/>
                    <a:endParaRPr lang="en-US">
                      <a:solidFill>
                        <a:srgbClr val="717074"/>
                      </a:solidFill>
                    </a:endParaRPr>
                  </a:p>
                </p:txBody>
              </p:sp>
              <p:sp>
                <p:nvSpPr>
                  <p:cNvPr id="57" name="Freeform 7">
                    <a:extLst>
                      <a:ext uri="{FF2B5EF4-FFF2-40B4-BE49-F238E27FC236}">
                        <a16:creationId xmlns:a16="http://schemas.microsoft.com/office/drawing/2014/main" id="{75D28365-925F-4F2E-9969-DB077ED0CA5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420725" y="4976813"/>
                    <a:ext cx="758825" cy="936625"/>
                  </a:xfrm>
                  <a:custGeom>
                    <a:avLst/>
                    <a:gdLst>
                      <a:gd name="T0" fmla="*/ 180 w 180"/>
                      <a:gd name="T1" fmla="*/ 87 h 219"/>
                      <a:gd name="T2" fmla="*/ 180 w 180"/>
                      <a:gd name="T3" fmla="*/ 214 h 219"/>
                      <a:gd name="T4" fmla="*/ 150 w 180"/>
                      <a:gd name="T5" fmla="*/ 214 h 219"/>
                      <a:gd name="T6" fmla="*/ 150 w 180"/>
                      <a:gd name="T7" fmla="*/ 181 h 219"/>
                      <a:gd name="T8" fmla="*/ 76 w 180"/>
                      <a:gd name="T9" fmla="*/ 219 h 219"/>
                      <a:gd name="T10" fmla="*/ 0 w 180"/>
                      <a:gd name="T11" fmla="*/ 152 h 219"/>
                      <a:gd name="T12" fmla="*/ 82 w 180"/>
                      <a:gd name="T13" fmla="*/ 82 h 219"/>
                      <a:gd name="T14" fmla="*/ 150 w 180"/>
                      <a:gd name="T15" fmla="*/ 94 h 219"/>
                      <a:gd name="T16" fmla="*/ 150 w 180"/>
                      <a:gd name="T17" fmla="*/ 87 h 219"/>
                      <a:gd name="T18" fmla="*/ 93 w 180"/>
                      <a:gd name="T19" fmla="*/ 26 h 219"/>
                      <a:gd name="T20" fmla="*/ 32 w 180"/>
                      <a:gd name="T21" fmla="*/ 45 h 219"/>
                      <a:gd name="T22" fmla="*/ 20 w 180"/>
                      <a:gd name="T23" fmla="*/ 20 h 219"/>
                      <a:gd name="T24" fmla="*/ 95 w 180"/>
                      <a:gd name="T25" fmla="*/ 0 h 219"/>
                      <a:gd name="T26" fmla="*/ 180 w 180"/>
                      <a:gd name="T27" fmla="*/ 87 h 219"/>
                      <a:gd name="T28" fmla="*/ 150 w 180"/>
                      <a:gd name="T29" fmla="*/ 148 h 219"/>
                      <a:gd name="T30" fmla="*/ 150 w 180"/>
                      <a:gd name="T31" fmla="*/ 116 h 219"/>
                      <a:gd name="T32" fmla="*/ 87 w 180"/>
                      <a:gd name="T33" fmla="*/ 108 h 219"/>
                      <a:gd name="T34" fmla="*/ 29 w 180"/>
                      <a:gd name="T35" fmla="*/ 151 h 219"/>
                      <a:gd name="T36" fmla="*/ 82 w 180"/>
                      <a:gd name="T37" fmla="*/ 192 h 219"/>
                      <a:gd name="T38" fmla="*/ 150 w 180"/>
                      <a:gd name="T39" fmla="*/ 148 h 2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80" h="219">
                        <a:moveTo>
                          <a:pt x="180" y="87"/>
                        </a:moveTo>
                        <a:cubicBezTo>
                          <a:pt x="180" y="214"/>
                          <a:pt x="180" y="214"/>
                          <a:pt x="180" y="214"/>
                        </a:cubicBezTo>
                        <a:cubicBezTo>
                          <a:pt x="150" y="214"/>
                          <a:pt x="150" y="214"/>
                          <a:pt x="150" y="214"/>
                        </a:cubicBezTo>
                        <a:cubicBezTo>
                          <a:pt x="150" y="181"/>
                          <a:pt x="150" y="181"/>
                          <a:pt x="150" y="181"/>
                        </a:cubicBezTo>
                        <a:cubicBezTo>
                          <a:pt x="135" y="206"/>
                          <a:pt x="104" y="219"/>
                          <a:pt x="76" y="219"/>
                        </a:cubicBezTo>
                        <a:cubicBezTo>
                          <a:pt x="32" y="219"/>
                          <a:pt x="0" y="193"/>
                          <a:pt x="0" y="152"/>
                        </a:cubicBezTo>
                        <a:cubicBezTo>
                          <a:pt x="0" y="110"/>
                          <a:pt x="37" y="82"/>
                          <a:pt x="82" y="82"/>
                        </a:cubicBezTo>
                        <a:cubicBezTo>
                          <a:pt x="105" y="82"/>
                          <a:pt x="129" y="87"/>
                          <a:pt x="150" y="94"/>
                        </a:cubicBezTo>
                        <a:cubicBezTo>
                          <a:pt x="150" y="87"/>
                          <a:pt x="150" y="87"/>
                          <a:pt x="150" y="87"/>
                        </a:cubicBezTo>
                        <a:cubicBezTo>
                          <a:pt x="150" y="58"/>
                          <a:pt x="139" y="26"/>
                          <a:pt x="93" y="26"/>
                        </a:cubicBezTo>
                        <a:cubicBezTo>
                          <a:pt x="72" y="26"/>
                          <a:pt x="51" y="35"/>
                          <a:pt x="32" y="45"/>
                        </a:cubicBez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50" y="5"/>
                          <a:pt x="75" y="0"/>
                          <a:pt x="95" y="0"/>
                        </a:cubicBezTo>
                        <a:cubicBezTo>
                          <a:pt x="152" y="0"/>
                          <a:pt x="180" y="36"/>
                          <a:pt x="180" y="87"/>
                        </a:cubicBezTo>
                        <a:close/>
                        <a:moveTo>
                          <a:pt x="150" y="148"/>
                        </a:moveTo>
                        <a:cubicBezTo>
                          <a:pt x="150" y="116"/>
                          <a:pt x="150" y="116"/>
                          <a:pt x="150" y="116"/>
                        </a:cubicBezTo>
                        <a:cubicBezTo>
                          <a:pt x="131" y="111"/>
                          <a:pt x="110" y="108"/>
                          <a:pt x="87" y="108"/>
                        </a:cubicBezTo>
                        <a:cubicBezTo>
                          <a:pt x="56" y="108"/>
                          <a:pt x="29" y="126"/>
                          <a:pt x="29" y="151"/>
                        </a:cubicBezTo>
                        <a:cubicBezTo>
                          <a:pt x="29" y="177"/>
                          <a:pt x="52" y="192"/>
                          <a:pt x="82" y="192"/>
                        </a:cubicBezTo>
                        <a:cubicBezTo>
                          <a:pt x="109" y="192"/>
                          <a:pt x="142" y="178"/>
                          <a:pt x="150" y="1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31" tIns="45716" rIns="91431" bIns="457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56"/>
                    <a:endParaRPr lang="en-US">
                      <a:solidFill>
                        <a:srgbClr val="717074"/>
                      </a:solidFill>
                    </a:endParaRPr>
                  </a:p>
                </p:txBody>
              </p:sp>
              <p:sp>
                <p:nvSpPr>
                  <p:cNvPr id="58" name="Freeform 8">
                    <a:extLst>
                      <a:ext uri="{FF2B5EF4-FFF2-40B4-BE49-F238E27FC236}">
                        <a16:creationId xmlns:a16="http://schemas.microsoft.com/office/drawing/2014/main" id="{EFD56227-A36D-4466-9514-0378E92CE6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390688" y="4681538"/>
                    <a:ext cx="876300" cy="1227138"/>
                  </a:xfrm>
                  <a:custGeom>
                    <a:avLst/>
                    <a:gdLst>
                      <a:gd name="T0" fmla="*/ 0 w 208"/>
                      <a:gd name="T1" fmla="*/ 243 h 287"/>
                      <a:gd name="T2" fmla="*/ 20 w 208"/>
                      <a:gd name="T3" fmla="*/ 219 h 287"/>
                      <a:gd name="T4" fmla="*/ 111 w 208"/>
                      <a:gd name="T5" fmla="*/ 259 h 287"/>
                      <a:gd name="T6" fmla="*/ 176 w 208"/>
                      <a:gd name="T7" fmla="*/ 210 h 287"/>
                      <a:gd name="T8" fmla="*/ 101 w 208"/>
                      <a:gd name="T9" fmla="*/ 158 h 287"/>
                      <a:gd name="T10" fmla="*/ 10 w 208"/>
                      <a:gd name="T11" fmla="*/ 79 h 287"/>
                      <a:gd name="T12" fmla="*/ 103 w 208"/>
                      <a:gd name="T13" fmla="*/ 0 h 287"/>
                      <a:gd name="T14" fmla="*/ 201 w 208"/>
                      <a:gd name="T15" fmla="*/ 39 h 287"/>
                      <a:gd name="T16" fmla="*/ 181 w 208"/>
                      <a:gd name="T17" fmla="*/ 64 h 287"/>
                      <a:gd name="T18" fmla="*/ 101 w 208"/>
                      <a:gd name="T19" fmla="*/ 28 h 287"/>
                      <a:gd name="T20" fmla="*/ 42 w 208"/>
                      <a:gd name="T21" fmla="*/ 77 h 287"/>
                      <a:gd name="T22" fmla="*/ 117 w 208"/>
                      <a:gd name="T23" fmla="*/ 127 h 287"/>
                      <a:gd name="T24" fmla="*/ 208 w 208"/>
                      <a:gd name="T25" fmla="*/ 207 h 287"/>
                      <a:gd name="T26" fmla="*/ 110 w 208"/>
                      <a:gd name="T27" fmla="*/ 287 h 287"/>
                      <a:gd name="T28" fmla="*/ 0 w 208"/>
                      <a:gd name="T29" fmla="*/ 243 h 2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8" h="287">
                        <a:moveTo>
                          <a:pt x="0" y="243"/>
                        </a:moveTo>
                        <a:cubicBezTo>
                          <a:pt x="20" y="219"/>
                          <a:pt x="20" y="219"/>
                          <a:pt x="20" y="219"/>
                        </a:cubicBezTo>
                        <a:cubicBezTo>
                          <a:pt x="43" y="242"/>
                          <a:pt x="72" y="259"/>
                          <a:pt x="111" y="259"/>
                        </a:cubicBezTo>
                        <a:cubicBezTo>
                          <a:pt x="154" y="259"/>
                          <a:pt x="176" y="235"/>
                          <a:pt x="176" y="210"/>
                        </a:cubicBezTo>
                        <a:cubicBezTo>
                          <a:pt x="176" y="181"/>
                          <a:pt x="150" y="169"/>
                          <a:pt x="101" y="158"/>
                        </a:cubicBezTo>
                        <a:cubicBezTo>
                          <a:pt x="45" y="145"/>
                          <a:pt x="10" y="127"/>
                          <a:pt x="10" y="79"/>
                        </a:cubicBezTo>
                        <a:cubicBezTo>
                          <a:pt x="10" y="34"/>
                          <a:pt x="50" y="0"/>
                          <a:pt x="103" y="0"/>
                        </a:cubicBezTo>
                        <a:cubicBezTo>
                          <a:pt x="144" y="0"/>
                          <a:pt x="175" y="16"/>
                          <a:pt x="201" y="39"/>
                        </a:cubicBezTo>
                        <a:cubicBezTo>
                          <a:pt x="181" y="64"/>
                          <a:pt x="181" y="64"/>
                          <a:pt x="181" y="64"/>
                        </a:cubicBezTo>
                        <a:cubicBezTo>
                          <a:pt x="158" y="42"/>
                          <a:pt x="131" y="28"/>
                          <a:pt x="101" y="28"/>
                        </a:cubicBezTo>
                        <a:cubicBezTo>
                          <a:pt x="67" y="28"/>
                          <a:pt x="42" y="51"/>
                          <a:pt x="42" y="77"/>
                        </a:cubicBezTo>
                        <a:cubicBezTo>
                          <a:pt x="42" y="105"/>
                          <a:pt x="69" y="115"/>
                          <a:pt x="117" y="127"/>
                        </a:cubicBezTo>
                        <a:cubicBezTo>
                          <a:pt x="170" y="139"/>
                          <a:pt x="208" y="158"/>
                          <a:pt x="208" y="207"/>
                        </a:cubicBezTo>
                        <a:cubicBezTo>
                          <a:pt x="208" y="251"/>
                          <a:pt x="175" y="287"/>
                          <a:pt x="110" y="287"/>
                        </a:cubicBezTo>
                        <a:cubicBezTo>
                          <a:pt x="64" y="287"/>
                          <a:pt x="28" y="271"/>
                          <a:pt x="0" y="24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31" tIns="45716" rIns="91431" bIns="457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56"/>
                    <a:endParaRPr lang="en-US">
                      <a:solidFill>
                        <a:srgbClr val="717074"/>
                      </a:solidFill>
                    </a:endParaRPr>
                  </a:p>
                </p:txBody>
              </p:sp>
            </p:grpSp>
          </p:grpSp>
          <p:grpSp>
            <p:nvGrpSpPr>
              <p:cNvPr id="46" name="Group 141">
                <a:extLst>
                  <a:ext uri="{FF2B5EF4-FFF2-40B4-BE49-F238E27FC236}">
                    <a16:creationId xmlns:a16="http://schemas.microsoft.com/office/drawing/2014/main" id="{3B67727A-F052-4FC3-869B-8D96EE14DF92}"/>
                  </a:ext>
                </a:extLst>
              </p:cNvPr>
              <p:cNvGrpSpPr/>
              <p:nvPr/>
            </p:nvGrpSpPr>
            <p:grpSpPr>
              <a:xfrm>
                <a:off x="8768499" y="2334331"/>
                <a:ext cx="629492" cy="398201"/>
                <a:chOff x="10289512" y="334422"/>
                <a:chExt cx="1101732" cy="696929"/>
              </a:xfrm>
            </p:grpSpPr>
            <p:sp>
              <p:nvSpPr>
                <p:cNvPr id="47" name="Freeform 5">
                  <a:extLst>
                    <a:ext uri="{FF2B5EF4-FFF2-40B4-BE49-F238E27FC236}">
                      <a16:creationId xmlns:a16="http://schemas.microsoft.com/office/drawing/2014/main" id="{45A04A52-D08D-493B-BE45-1EC0A3CADD95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0289512" y="334422"/>
                  <a:ext cx="1101732" cy="696929"/>
                </a:xfrm>
                <a:custGeom>
                  <a:avLst/>
                  <a:gdLst>
                    <a:gd name="T0" fmla="*/ 242 w 386"/>
                    <a:gd name="T1" fmla="*/ 244 h 244"/>
                    <a:gd name="T2" fmla="*/ 241 w 386"/>
                    <a:gd name="T3" fmla="*/ 244 h 244"/>
                    <a:gd name="T4" fmla="*/ 196 w 386"/>
                    <a:gd name="T5" fmla="*/ 226 h 244"/>
                    <a:gd name="T6" fmla="*/ 146 w 386"/>
                    <a:gd name="T7" fmla="*/ 238 h 244"/>
                    <a:gd name="T8" fmla="*/ 86 w 386"/>
                    <a:gd name="T9" fmla="*/ 216 h 244"/>
                    <a:gd name="T10" fmla="*/ 62 w 386"/>
                    <a:gd name="T11" fmla="*/ 220 h 244"/>
                    <a:gd name="T12" fmla="*/ 1 w 386"/>
                    <a:gd name="T13" fmla="*/ 158 h 244"/>
                    <a:gd name="T14" fmla="*/ 65 w 386"/>
                    <a:gd name="T15" fmla="*/ 98 h 244"/>
                    <a:gd name="T16" fmla="*/ 72 w 386"/>
                    <a:gd name="T17" fmla="*/ 99 h 244"/>
                    <a:gd name="T18" fmla="*/ 146 w 386"/>
                    <a:gd name="T19" fmla="*/ 47 h 244"/>
                    <a:gd name="T20" fmla="*/ 169 w 386"/>
                    <a:gd name="T21" fmla="*/ 51 h 244"/>
                    <a:gd name="T22" fmla="*/ 249 w 386"/>
                    <a:gd name="T23" fmla="*/ 1 h 244"/>
                    <a:gd name="T24" fmla="*/ 333 w 386"/>
                    <a:gd name="T25" fmla="*/ 79 h 244"/>
                    <a:gd name="T26" fmla="*/ 385 w 386"/>
                    <a:gd name="T27" fmla="*/ 152 h 244"/>
                    <a:gd name="T28" fmla="*/ 362 w 386"/>
                    <a:gd name="T29" fmla="*/ 205 h 244"/>
                    <a:gd name="T30" fmla="*/ 319 w 386"/>
                    <a:gd name="T31" fmla="*/ 222 h 244"/>
                    <a:gd name="T32" fmla="*/ 298 w 386"/>
                    <a:gd name="T33" fmla="*/ 217 h 244"/>
                    <a:gd name="T34" fmla="*/ 242 w 386"/>
                    <a:gd name="T35" fmla="*/ 244 h 244"/>
                    <a:gd name="T36" fmla="*/ 199 w 386"/>
                    <a:gd name="T37" fmla="*/ 206 h 244"/>
                    <a:gd name="T38" fmla="*/ 203 w 386"/>
                    <a:gd name="T39" fmla="*/ 211 h 244"/>
                    <a:gd name="T40" fmla="*/ 241 w 386"/>
                    <a:gd name="T41" fmla="*/ 228 h 244"/>
                    <a:gd name="T42" fmla="*/ 288 w 386"/>
                    <a:gd name="T43" fmla="*/ 203 h 244"/>
                    <a:gd name="T44" fmla="*/ 293 w 386"/>
                    <a:gd name="T45" fmla="*/ 196 h 244"/>
                    <a:gd name="T46" fmla="*/ 299 w 386"/>
                    <a:gd name="T47" fmla="*/ 200 h 244"/>
                    <a:gd name="T48" fmla="*/ 320 w 386"/>
                    <a:gd name="T49" fmla="*/ 206 h 244"/>
                    <a:gd name="T50" fmla="*/ 351 w 386"/>
                    <a:gd name="T51" fmla="*/ 193 h 244"/>
                    <a:gd name="T52" fmla="*/ 369 w 386"/>
                    <a:gd name="T53" fmla="*/ 151 h 244"/>
                    <a:gd name="T54" fmla="*/ 325 w 386"/>
                    <a:gd name="T55" fmla="*/ 94 h 244"/>
                    <a:gd name="T56" fmla="*/ 319 w 386"/>
                    <a:gd name="T57" fmla="*/ 93 h 244"/>
                    <a:gd name="T58" fmla="*/ 318 w 386"/>
                    <a:gd name="T59" fmla="*/ 87 h 244"/>
                    <a:gd name="T60" fmla="*/ 248 w 386"/>
                    <a:gd name="T61" fmla="*/ 17 h 244"/>
                    <a:gd name="T62" fmla="*/ 248 w 386"/>
                    <a:gd name="T63" fmla="*/ 17 h 244"/>
                    <a:gd name="T64" fmla="*/ 181 w 386"/>
                    <a:gd name="T65" fmla="*/ 64 h 244"/>
                    <a:gd name="T66" fmla="*/ 177 w 386"/>
                    <a:gd name="T67" fmla="*/ 72 h 244"/>
                    <a:gd name="T68" fmla="*/ 170 w 386"/>
                    <a:gd name="T69" fmla="*/ 69 h 244"/>
                    <a:gd name="T70" fmla="*/ 145 w 386"/>
                    <a:gd name="T71" fmla="*/ 63 h 244"/>
                    <a:gd name="T72" fmla="*/ 85 w 386"/>
                    <a:gd name="T73" fmla="*/ 110 h 244"/>
                    <a:gd name="T74" fmla="*/ 84 w 386"/>
                    <a:gd name="T75" fmla="*/ 118 h 244"/>
                    <a:gd name="T76" fmla="*/ 76 w 386"/>
                    <a:gd name="T77" fmla="*/ 116 h 244"/>
                    <a:gd name="T78" fmla="*/ 64 w 386"/>
                    <a:gd name="T79" fmla="*/ 114 h 244"/>
                    <a:gd name="T80" fmla="*/ 17 w 386"/>
                    <a:gd name="T81" fmla="*/ 158 h 244"/>
                    <a:gd name="T82" fmla="*/ 62 w 386"/>
                    <a:gd name="T83" fmla="*/ 204 h 244"/>
                    <a:gd name="T84" fmla="*/ 84 w 386"/>
                    <a:gd name="T85" fmla="*/ 199 h 244"/>
                    <a:gd name="T86" fmla="*/ 89 w 386"/>
                    <a:gd name="T87" fmla="*/ 197 h 244"/>
                    <a:gd name="T88" fmla="*/ 94 w 386"/>
                    <a:gd name="T89" fmla="*/ 201 h 244"/>
                    <a:gd name="T90" fmla="*/ 147 w 386"/>
                    <a:gd name="T91" fmla="*/ 222 h 244"/>
                    <a:gd name="T92" fmla="*/ 193 w 386"/>
                    <a:gd name="T93" fmla="*/ 210 h 244"/>
                    <a:gd name="T94" fmla="*/ 199 w 386"/>
                    <a:gd name="T95" fmla="*/ 206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86" h="244">
                      <a:moveTo>
                        <a:pt x="242" y="244"/>
                      </a:moveTo>
                      <a:cubicBezTo>
                        <a:pt x="242" y="244"/>
                        <a:pt x="241" y="244"/>
                        <a:pt x="241" y="244"/>
                      </a:cubicBezTo>
                      <a:cubicBezTo>
                        <a:pt x="224" y="244"/>
                        <a:pt x="208" y="238"/>
                        <a:pt x="196" y="226"/>
                      </a:cubicBezTo>
                      <a:cubicBezTo>
                        <a:pt x="182" y="234"/>
                        <a:pt x="164" y="238"/>
                        <a:pt x="146" y="238"/>
                      </a:cubicBezTo>
                      <a:cubicBezTo>
                        <a:pt x="123" y="237"/>
                        <a:pt x="101" y="229"/>
                        <a:pt x="86" y="216"/>
                      </a:cubicBezTo>
                      <a:cubicBezTo>
                        <a:pt x="79" y="219"/>
                        <a:pt x="70" y="220"/>
                        <a:pt x="62" y="220"/>
                      </a:cubicBezTo>
                      <a:cubicBezTo>
                        <a:pt x="27" y="219"/>
                        <a:pt x="0" y="191"/>
                        <a:pt x="1" y="158"/>
                      </a:cubicBezTo>
                      <a:cubicBezTo>
                        <a:pt x="2" y="124"/>
                        <a:pt x="30" y="97"/>
                        <a:pt x="65" y="98"/>
                      </a:cubicBezTo>
                      <a:cubicBezTo>
                        <a:pt x="67" y="98"/>
                        <a:pt x="70" y="98"/>
                        <a:pt x="72" y="99"/>
                      </a:cubicBezTo>
                      <a:cubicBezTo>
                        <a:pt x="82" y="67"/>
                        <a:pt x="112" y="46"/>
                        <a:pt x="146" y="47"/>
                      </a:cubicBezTo>
                      <a:cubicBezTo>
                        <a:pt x="154" y="47"/>
                        <a:pt x="162" y="49"/>
                        <a:pt x="169" y="51"/>
                      </a:cubicBezTo>
                      <a:cubicBezTo>
                        <a:pt x="184" y="19"/>
                        <a:pt x="215" y="0"/>
                        <a:pt x="249" y="1"/>
                      </a:cubicBezTo>
                      <a:cubicBezTo>
                        <a:pt x="291" y="2"/>
                        <a:pt x="326" y="35"/>
                        <a:pt x="333" y="79"/>
                      </a:cubicBezTo>
                      <a:cubicBezTo>
                        <a:pt x="364" y="85"/>
                        <a:pt x="386" y="116"/>
                        <a:pt x="385" y="152"/>
                      </a:cubicBezTo>
                      <a:cubicBezTo>
                        <a:pt x="385" y="172"/>
                        <a:pt x="376" y="192"/>
                        <a:pt x="362" y="205"/>
                      </a:cubicBezTo>
                      <a:cubicBezTo>
                        <a:pt x="350" y="216"/>
                        <a:pt x="335" y="222"/>
                        <a:pt x="319" y="222"/>
                      </a:cubicBezTo>
                      <a:cubicBezTo>
                        <a:pt x="312" y="222"/>
                        <a:pt x="305" y="220"/>
                        <a:pt x="298" y="217"/>
                      </a:cubicBezTo>
                      <a:cubicBezTo>
                        <a:pt x="285" y="234"/>
                        <a:pt x="264" y="244"/>
                        <a:pt x="242" y="244"/>
                      </a:cubicBezTo>
                      <a:close/>
                      <a:moveTo>
                        <a:pt x="199" y="206"/>
                      </a:moveTo>
                      <a:cubicBezTo>
                        <a:pt x="203" y="211"/>
                        <a:pt x="203" y="211"/>
                        <a:pt x="203" y="211"/>
                      </a:cubicBezTo>
                      <a:cubicBezTo>
                        <a:pt x="213" y="222"/>
                        <a:pt x="227" y="228"/>
                        <a:pt x="241" y="228"/>
                      </a:cubicBezTo>
                      <a:cubicBezTo>
                        <a:pt x="260" y="229"/>
                        <a:pt x="278" y="219"/>
                        <a:pt x="288" y="203"/>
                      </a:cubicBezTo>
                      <a:cubicBezTo>
                        <a:pt x="293" y="196"/>
                        <a:pt x="293" y="196"/>
                        <a:pt x="293" y="196"/>
                      </a:cubicBezTo>
                      <a:cubicBezTo>
                        <a:pt x="299" y="200"/>
                        <a:pt x="299" y="200"/>
                        <a:pt x="299" y="200"/>
                      </a:cubicBezTo>
                      <a:cubicBezTo>
                        <a:pt x="306" y="204"/>
                        <a:pt x="313" y="206"/>
                        <a:pt x="320" y="206"/>
                      </a:cubicBezTo>
                      <a:cubicBezTo>
                        <a:pt x="331" y="206"/>
                        <a:pt x="342" y="202"/>
                        <a:pt x="351" y="193"/>
                      </a:cubicBezTo>
                      <a:cubicBezTo>
                        <a:pt x="362" y="183"/>
                        <a:pt x="369" y="168"/>
                        <a:pt x="369" y="151"/>
                      </a:cubicBezTo>
                      <a:cubicBezTo>
                        <a:pt x="370" y="121"/>
                        <a:pt x="351" y="96"/>
                        <a:pt x="325" y="94"/>
                      </a:cubicBezTo>
                      <a:cubicBezTo>
                        <a:pt x="319" y="93"/>
                        <a:pt x="319" y="93"/>
                        <a:pt x="319" y="93"/>
                      </a:cubicBezTo>
                      <a:cubicBezTo>
                        <a:pt x="318" y="87"/>
                        <a:pt x="318" y="87"/>
                        <a:pt x="318" y="87"/>
                      </a:cubicBezTo>
                      <a:cubicBezTo>
                        <a:pt x="315" y="48"/>
                        <a:pt x="285" y="18"/>
                        <a:pt x="248" y="17"/>
                      </a:cubicBezTo>
                      <a:cubicBezTo>
                        <a:pt x="248" y="17"/>
                        <a:pt x="248" y="17"/>
                        <a:pt x="248" y="17"/>
                      </a:cubicBezTo>
                      <a:cubicBezTo>
                        <a:pt x="219" y="16"/>
                        <a:pt x="192" y="35"/>
                        <a:pt x="181" y="64"/>
                      </a:cubicBezTo>
                      <a:cubicBezTo>
                        <a:pt x="177" y="72"/>
                        <a:pt x="177" y="72"/>
                        <a:pt x="177" y="72"/>
                      </a:cubicBezTo>
                      <a:cubicBezTo>
                        <a:pt x="170" y="69"/>
                        <a:pt x="170" y="69"/>
                        <a:pt x="170" y="69"/>
                      </a:cubicBezTo>
                      <a:cubicBezTo>
                        <a:pt x="162" y="65"/>
                        <a:pt x="154" y="63"/>
                        <a:pt x="145" y="63"/>
                      </a:cubicBezTo>
                      <a:cubicBezTo>
                        <a:pt x="117" y="62"/>
                        <a:pt x="92" y="82"/>
                        <a:pt x="85" y="110"/>
                      </a:cubicBezTo>
                      <a:cubicBezTo>
                        <a:pt x="84" y="118"/>
                        <a:pt x="84" y="118"/>
                        <a:pt x="84" y="118"/>
                      </a:cubicBezTo>
                      <a:cubicBezTo>
                        <a:pt x="76" y="116"/>
                        <a:pt x="76" y="116"/>
                        <a:pt x="76" y="116"/>
                      </a:cubicBezTo>
                      <a:cubicBezTo>
                        <a:pt x="72" y="115"/>
                        <a:pt x="68" y="114"/>
                        <a:pt x="64" y="114"/>
                      </a:cubicBezTo>
                      <a:cubicBezTo>
                        <a:pt x="39" y="114"/>
                        <a:pt x="18" y="133"/>
                        <a:pt x="17" y="158"/>
                      </a:cubicBezTo>
                      <a:cubicBezTo>
                        <a:pt x="17" y="183"/>
                        <a:pt x="37" y="204"/>
                        <a:pt x="62" y="204"/>
                      </a:cubicBezTo>
                      <a:cubicBezTo>
                        <a:pt x="70" y="204"/>
                        <a:pt x="78" y="203"/>
                        <a:pt x="84" y="199"/>
                      </a:cubicBezTo>
                      <a:cubicBezTo>
                        <a:pt x="89" y="197"/>
                        <a:pt x="89" y="197"/>
                        <a:pt x="89" y="197"/>
                      </a:cubicBezTo>
                      <a:cubicBezTo>
                        <a:pt x="94" y="201"/>
                        <a:pt x="94" y="201"/>
                        <a:pt x="94" y="201"/>
                      </a:cubicBezTo>
                      <a:cubicBezTo>
                        <a:pt x="106" y="213"/>
                        <a:pt x="125" y="221"/>
                        <a:pt x="147" y="222"/>
                      </a:cubicBezTo>
                      <a:cubicBezTo>
                        <a:pt x="164" y="222"/>
                        <a:pt x="180" y="218"/>
                        <a:pt x="193" y="210"/>
                      </a:cubicBezTo>
                      <a:lnTo>
                        <a:pt x="199" y="2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/>
              </p:spPr>
              <p:txBody>
                <a:bodyPr vert="horz" wrap="square" lIns="91431" tIns="45716" rIns="91431" bIns="457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56"/>
                  <a:endParaRPr lang="en-US">
                    <a:solidFill>
                      <a:srgbClr val="717074"/>
                    </a:solidFill>
                  </a:endParaRPr>
                </a:p>
              </p:txBody>
            </p:sp>
            <p:grpSp>
              <p:nvGrpSpPr>
                <p:cNvPr id="48" name="Group 143">
                  <a:extLst>
                    <a:ext uri="{FF2B5EF4-FFF2-40B4-BE49-F238E27FC236}">
                      <a16:creationId xmlns:a16="http://schemas.microsoft.com/office/drawing/2014/main" id="{17EB5D83-AC6D-44FA-82CB-2144DC3F49DC}"/>
                    </a:ext>
                  </a:extLst>
                </p:cNvPr>
                <p:cNvGrpSpPr/>
                <p:nvPr/>
              </p:nvGrpSpPr>
              <p:grpSpPr>
                <a:xfrm>
                  <a:off x="10650627" y="636325"/>
                  <a:ext cx="463908" cy="147357"/>
                  <a:chOff x="11388725" y="4681538"/>
                  <a:chExt cx="3878263" cy="1231900"/>
                </a:xfrm>
                <a:solidFill>
                  <a:schemeClr val="accent1"/>
                </a:solidFill>
              </p:grpSpPr>
              <p:sp>
                <p:nvSpPr>
                  <p:cNvPr id="49" name="Freeform 5">
                    <a:extLst>
                      <a:ext uri="{FF2B5EF4-FFF2-40B4-BE49-F238E27FC236}">
                        <a16:creationId xmlns:a16="http://schemas.microsoft.com/office/drawing/2014/main" id="{4C8D6F63-2D80-4811-90F1-56E37CDC09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88725" y="4681538"/>
                    <a:ext cx="876300" cy="1227138"/>
                  </a:xfrm>
                  <a:custGeom>
                    <a:avLst/>
                    <a:gdLst>
                      <a:gd name="T0" fmla="*/ 0 w 208"/>
                      <a:gd name="T1" fmla="*/ 243 h 287"/>
                      <a:gd name="T2" fmla="*/ 20 w 208"/>
                      <a:gd name="T3" fmla="*/ 219 h 287"/>
                      <a:gd name="T4" fmla="*/ 111 w 208"/>
                      <a:gd name="T5" fmla="*/ 259 h 287"/>
                      <a:gd name="T6" fmla="*/ 176 w 208"/>
                      <a:gd name="T7" fmla="*/ 210 h 287"/>
                      <a:gd name="T8" fmla="*/ 101 w 208"/>
                      <a:gd name="T9" fmla="*/ 158 h 287"/>
                      <a:gd name="T10" fmla="*/ 10 w 208"/>
                      <a:gd name="T11" fmla="*/ 79 h 287"/>
                      <a:gd name="T12" fmla="*/ 103 w 208"/>
                      <a:gd name="T13" fmla="*/ 0 h 287"/>
                      <a:gd name="T14" fmla="*/ 201 w 208"/>
                      <a:gd name="T15" fmla="*/ 39 h 287"/>
                      <a:gd name="T16" fmla="*/ 181 w 208"/>
                      <a:gd name="T17" fmla="*/ 64 h 287"/>
                      <a:gd name="T18" fmla="*/ 101 w 208"/>
                      <a:gd name="T19" fmla="*/ 28 h 287"/>
                      <a:gd name="T20" fmla="*/ 42 w 208"/>
                      <a:gd name="T21" fmla="*/ 77 h 287"/>
                      <a:gd name="T22" fmla="*/ 117 w 208"/>
                      <a:gd name="T23" fmla="*/ 127 h 287"/>
                      <a:gd name="T24" fmla="*/ 208 w 208"/>
                      <a:gd name="T25" fmla="*/ 207 h 287"/>
                      <a:gd name="T26" fmla="*/ 110 w 208"/>
                      <a:gd name="T27" fmla="*/ 287 h 287"/>
                      <a:gd name="T28" fmla="*/ 0 w 208"/>
                      <a:gd name="T29" fmla="*/ 243 h 2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8" h="287">
                        <a:moveTo>
                          <a:pt x="0" y="243"/>
                        </a:moveTo>
                        <a:cubicBezTo>
                          <a:pt x="20" y="219"/>
                          <a:pt x="20" y="219"/>
                          <a:pt x="20" y="219"/>
                        </a:cubicBezTo>
                        <a:cubicBezTo>
                          <a:pt x="43" y="242"/>
                          <a:pt x="72" y="259"/>
                          <a:pt x="111" y="259"/>
                        </a:cubicBezTo>
                        <a:cubicBezTo>
                          <a:pt x="154" y="259"/>
                          <a:pt x="176" y="235"/>
                          <a:pt x="176" y="210"/>
                        </a:cubicBezTo>
                        <a:cubicBezTo>
                          <a:pt x="176" y="181"/>
                          <a:pt x="150" y="169"/>
                          <a:pt x="101" y="158"/>
                        </a:cubicBezTo>
                        <a:cubicBezTo>
                          <a:pt x="45" y="145"/>
                          <a:pt x="10" y="127"/>
                          <a:pt x="10" y="79"/>
                        </a:cubicBezTo>
                        <a:cubicBezTo>
                          <a:pt x="10" y="34"/>
                          <a:pt x="50" y="0"/>
                          <a:pt x="103" y="0"/>
                        </a:cubicBezTo>
                        <a:cubicBezTo>
                          <a:pt x="144" y="0"/>
                          <a:pt x="175" y="16"/>
                          <a:pt x="201" y="39"/>
                        </a:cubicBezTo>
                        <a:cubicBezTo>
                          <a:pt x="181" y="64"/>
                          <a:pt x="181" y="64"/>
                          <a:pt x="181" y="64"/>
                        </a:cubicBezTo>
                        <a:cubicBezTo>
                          <a:pt x="158" y="42"/>
                          <a:pt x="130" y="28"/>
                          <a:pt x="101" y="28"/>
                        </a:cubicBezTo>
                        <a:cubicBezTo>
                          <a:pt x="67" y="28"/>
                          <a:pt x="42" y="51"/>
                          <a:pt x="42" y="77"/>
                        </a:cubicBezTo>
                        <a:cubicBezTo>
                          <a:pt x="42" y="105"/>
                          <a:pt x="69" y="115"/>
                          <a:pt x="117" y="127"/>
                        </a:cubicBezTo>
                        <a:cubicBezTo>
                          <a:pt x="170" y="139"/>
                          <a:pt x="208" y="158"/>
                          <a:pt x="208" y="207"/>
                        </a:cubicBezTo>
                        <a:cubicBezTo>
                          <a:pt x="208" y="251"/>
                          <a:pt x="175" y="287"/>
                          <a:pt x="110" y="287"/>
                        </a:cubicBezTo>
                        <a:cubicBezTo>
                          <a:pt x="64" y="287"/>
                          <a:pt x="28" y="271"/>
                          <a:pt x="0" y="24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31" tIns="45716" rIns="91431" bIns="457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56"/>
                    <a:endParaRPr lang="en-US">
                      <a:solidFill>
                        <a:srgbClr val="717074"/>
                      </a:solidFill>
                    </a:endParaRPr>
                  </a:p>
                </p:txBody>
              </p:sp>
              <p:sp>
                <p:nvSpPr>
                  <p:cNvPr id="50" name="Freeform 6">
                    <a:extLst>
                      <a:ext uri="{FF2B5EF4-FFF2-40B4-BE49-F238E27FC236}">
                        <a16:creationId xmlns:a16="http://schemas.microsoft.com/office/drawing/2014/main" id="{813EE062-935C-4368-96B5-482DF7EB5A9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2442825" y="4976813"/>
                    <a:ext cx="758825" cy="936625"/>
                  </a:xfrm>
                  <a:custGeom>
                    <a:avLst/>
                    <a:gdLst>
                      <a:gd name="T0" fmla="*/ 180 w 180"/>
                      <a:gd name="T1" fmla="*/ 87 h 219"/>
                      <a:gd name="T2" fmla="*/ 180 w 180"/>
                      <a:gd name="T3" fmla="*/ 214 h 219"/>
                      <a:gd name="T4" fmla="*/ 150 w 180"/>
                      <a:gd name="T5" fmla="*/ 214 h 219"/>
                      <a:gd name="T6" fmla="*/ 150 w 180"/>
                      <a:gd name="T7" fmla="*/ 181 h 219"/>
                      <a:gd name="T8" fmla="*/ 76 w 180"/>
                      <a:gd name="T9" fmla="*/ 219 h 219"/>
                      <a:gd name="T10" fmla="*/ 0 w 180"/>
                      <a:gd name="T11" fmla="*/ 152 h 219"/>
                      <a:gd name="T12" fmla="*/ 82 w 180"/>
                      <a:gd name="T13" fmla="*/ 82 h 219"/>
                      <a:gd name="T14" fmla="*/ 150 w 180"/>
                      <a:gd name="T15" fmla="*/ 94 h 219"/>
                      <a:gd name="T16" fmla="*/ 150 w 180"/>
                      <a:gd name="T17" fmla="*/ 87 h 219"/>
                      <a:gd name="T18" fmla="*/ 93 w 180"/>
                      <a:gd name="T19" fmla="*/ 26 h 219"/>
                      <a:gd name="T20" fmla="*/ 32 w 180"/>
                      <a:gd name="T21" fmla="*/ 45 h 219"/>
                      <a:gd name="T22" fmla="*/ 20 w 180"/>
                      <a:gd name="T23" fmla="*/ 20 h 219"/>
                      <a:gd name="T24" fmla="*/ 95 w 180"/>
                      <a:gd name="T25" fmla="*/ 0 h 219"/>
                      <a:gd name="T26" fmla="*/ 180 w 180"/>
                      <a:gd name="T27" fmla="*/ 87 h 219"/>
                      <a:gd name="T28" fmla="*/ 150 w 180"/>
                      <a:gd name="T29" fmla="*/ 148 h 219"/>
                      <a:gd name="T30" fmla="*/ 150 w 180"/>
                      <a:gd name="T31" fmla="*/ 116 h 219"/>
                      <a:gd name="T32" fmla="*/ 87 w 180"/>
                      <a:gd name="T33" fmla="*/ 108 h 219"/>
                      <a:gd name="T34" fmla="*/ 29 w 180"/>
                      <a:gd name="T35" fmla="*/ 151 h 219"/>
                      <a:gd name="T36" fmla="*/ 82 w 180"/>
                      <a:gd name="T37" fmla="*/ 192 h 219"/>
                      <a:gd name="T38" fmla="*/ 150 w 180"/>
                      <a:gd name="T39" fmla="*/ 148 h 2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80" h="219">
                        <a:moveTo>
                          <a:pt x="180" y="87"/>
                        </a:moveTo>
                        <a:cubicBezTo>
                          <a:pt x="180" y="214"/>
                          <a:pt x="180" y="214"/>
                          <a:pt x="180" y="214"/>
                        </a:cubicBezTo>
                        <a:cubicBezTo>
                          <a:pt x="150" y="214"/>
                          <a:pt x="150" y="214"/>
                          <a:pt x="150" y="214"/>
                        </a:cubicBezTo>
                        <a:cubicBezTo>
                          <a:pt x="150" y="181"/>
                          <a:pt x="150" y="181"/>
                          <a:pt x="150" y="181"/>
                        </a:cubicBezTo>
                        <a:cubicBezTo>
                          <a:pt x="135" y="206"/>
                          <a:pt x="104" y="219"/>
                          <a:pt x="76" y="219"/>
                        </a:cubicBezTo>
                        <a:cubicBezTo>
                          <a:pt x="32" y="219"/>
                          <a:pt x="0" y="193"/>
                          <a:pt x="0" y="152"/>
                        </a:cubicBezTo>
                        <a:cubicBezTo>
                          <a:pt x="0" y="110"/>
                          <a:pt x="37" y="82"/>
                          <a:pt x="82" y="82"/>
                        </a:cubicBezTo>
                        <a:cubicBezTo>
                          <a:pt x="105" y="82"/>
                          <a:pt x="129" y="87"/>
                          <a:pt x="150" y="94"/>
                        </a:cubicBezTo>
                        <a:cubicBezTo>
                          <a:pt x="150" y="87"/>
                          <a:pt x="150" y="87"/>
                          <a:pt x="150" y="87"/>
                        </a:cubicBezTo>
                        <a:cubicBezTo>
                          <a:pt x="150" y="58"/>
                          <a:pt x="139" y="26"/>
                          <a:pt x="93" y="26"/>
                        </a:cubicBezTo>
                        <a:cubicBezTo>
                          <a:pt x="72" y="26"/>
                          <a:pt x="51" y="35"/>
                          <a:pt x="32" y="45"/>
                        </a:cubicBez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50" y="5"/>
                          <a:pt x="75" y="0"/>
                          <a:pt x="95" y="0"/>
                        </a:cubicBezTo>
                        <a:cubicBezTo>
                          <a:pt x="153" y="0"/>
                          <a:pt x="180" y="36"/>
                          <a:pt x="180" y="87"/>
                        </a:cubicBezTo>
                        <a:close/>
                        <a:moveTo>
                          <a:pt x="150" y="148"/>
                        </a:moveTo>
                        <a:cubicBezTo>
                          <a:pt x="150" y="116"/>
                          <a:pt x="150" y="116"/>
                          <a:pt x="150" y="116"/>
                        </a:cubicBezTo>
                        <a:cubicBezTo>
                          <a:pt x="131" y="111"/>
                          <a:pt x="110" y="108"/>
                          <a:pt x="87" y="108"/>
                        </a:cubicBezTo>
                        <a:cubicBezTo>
                          <a:pt x="56" y="108"/>
                          <a:pt x="29" y="126"/>
                          <a:pt x="29" y="151"/>
                        </a:cubicBezTo>
                        <a:cubicBezTo>
                          <a:pt x="29" y="177"/>
                          <a:pt x="52" y="192"/>
                          <a:pt x="82" y="192"/>
                        </a:cubicBezTo>
                        <a:cubicBezTo>
                          <a:pt x="109" y="192"/>
                          <a:pt x="142" y="178"/>
                          <a:pt x="150" y="1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31" tIns="45716" rIns="91431" bIns="457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56"/>
                    <a:endParaRPr lang="en-US">
                      <a:solidFill>
                        <a:srgbClr val="717074"/>
                      </a:solidFill>
                    </a:endParaRPr>
                  </a:p>
                </p:txBody>
              </p:sp>
              <p:sp>
                <p:nvSpPr>
                  <p:cNvPr id="51" name="Freeform 7">
                    <a:extLst>
                      <a:ext uri="{FF2B5EF4-FFF2-40B4-BE49-F238E27FC236}">
                        <a16:creationId xmlns:a16="http://schemas.microsoft.com/office/drawing/2014/main" id="{E0342B3D-CC52-4662-BAB8-7EF06D384DC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420725" y="4976813"/>
                    <a:ext cx="758825" cy="936625"/>
                  </a:xfrm>
                  <a:custGeom>
                    <a:avLst/>
                    <a:gdLst>
                      <a:gd name="T0" fmla="*/ 180 w 180"/>
                      <a:gd name="T1" fmla="*/ 87 h 219"/>
                      <a:gd name="T2" fmla="*/ 180 w 180"/>
                      <a:gd name="T3" fmla="*/ 214 h 219"/>
                      <a:gd name="T4" fmla="*/ 150 w 180"/>
                      <a:gd name="T5" fmla="*/ 214 h 219"/>
                      <a:gd name="T6" fmla="*/ 150 w 180"/>
                      <a:gd name="T7" fmla="*/ 181 h 219"/>
                      <a:gd name="T8" fmla="*/ 76 w 180"/>
                      <a:gd name="T9" fmla="*/ 219 h 219"/>
                      <a:gd name="T10" fmla="*/ 0 w 180"/>
                      <a:gd name="T11" fmla="*/ 152 h 219"/>
                      <a:gd name="T12" fmla="*/ 82 w 180"/>
                      <a:gd name="T13" fmla="*/ 82 h 219"/>
                      <a:gd name="T14" fmla="*/ 150 w 180"/>
                      <a:gd name="T15" fmla="*/ 94 h 219"/>
                      <a:gd name="T16" fmla="*/ 150 w 180"/>
                      <a:gd name="T17" fmla="*/ 87 h 219"/>
                      <a:gd name="T18" fmla="*/ 93 w 180"/>
                      <a:gd name="T19" fmla="*/ 26 h 219"/>
                      <a:gd name="T20" fmla="*/ 32 w 180"/>
                      <a:gd name="T21" fmla="*/ 45 h 219"/>
                      <a:gd name="T22" fmla="*/ 20 w 180"/>
                      <a:gd name="T23" fmla="*/ 20 h 219"/>
                      <a:gd name="T24" fmla="*/ 95 w 180"/>
                      <a:gd name="T25" fmla="*/ 0 h 219"/>
                      <a:gd name="T26" fmla="*/ 180 w 180"/>
                      <a:gd name="T27" fmla="*/ 87 h 219"/>
                      <a:gd name="T28" fmla="*/ 150 w 180"/>
                      <a:gd name="T29" fmla="*/ 148 h 219"/>
                      <a:gd name="T30" fmla="*/ 150 w 180"/>
                      <a:gd name="T31" fmla="*/ 116 h 219"/>
                      <a:gd name="T32" fmla="*/ 87 w 180"/>
                      <a:gd name="T33" fmla="*/ 108 h 219"/>
                      <a:gd name="T34" fmla="*/ 29 w 180"/>
                      <a:gd name="T35" fmla="*/ 151 h 219"/>
                      <a:gd name="T36" fmla="*/ 82 w 180"/>
                      <a:gd name="T37" fmla="*/ 192 h 219"/>
                      <a:gd name="T38" fmla="*/ 150 w 180"/>
                      <a:gd name="T39" fmla="*/ 148 h 2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80" h="219">
                        <a:moveTo>
                          <a:pt x="180" y="87"/>
                        </a:moveTo>
                        <a:cubicBezTo>
                          <a:pt x="180" y="214"/>
                          <a:pt x="180" y="214"/>
                          <a:pt x="180" y="214"/>
                        </a:cubicBezTo>
                        <a:cubicBezTo>
                          <a:pt x="150" y="214"/>
                          <a:pt x="150" y="214"/>
                          <a:pt x="150" y="214"/>
                        </a:cubicBezTo>
                        <a:cubicBezTo>
                          <a:pt x="150" y="181"/>
                          <a:pt x="150" y="181"/>
                          <a:pt x="150" y="181"/>
                        </a:cubicBezTo>
                        <a:cubicBezTo>
                          <a:pt x="135" y="206"/>
                          <a:pt x="104" y="219"/>
                          <a:pt x="76" y="219"/>
                        </a:cubicBezTo>
                        <a:cubicBezTo>
                          <a:pt x="32" y="219"/>
                          <a:pt x="0" y="193"/>
                          <a:pt x="0" y="152"/>
                        </a:cubicBezTo>
                        <a:cubicBezTo>
                          <a:pt x="0" y="110"/>
                          <a:pt x="37" y="82"/>
                          <a:pt x="82" y="82"/>
                        </a:cubicBezTo>
                        <a:cubicBezTo>
                          <a:pt x="105" y="82"/>
                          <a:pt x="129" y="87"/>
                          <a:pt x="150" y="94"/>
                        </a:cubicBezTo>
                        <a:cubicBezTo>
                          <a:pt x="150" y="87"/>
                          <a:pt x="150" y="87"/>
                          <a:pt x="150" y="87"/>
                        </a:cubicBezTo>
                        <a:cubicBezTo>
                          <a:pt x="150" y="58"/>
                          <a:pt x="139" y="26"/>
                          <a:pt x="93" y="26"/>
                        </a:cubicBezTo>
                        <a:cubicBezTo>
                          <a:pt x="72" y="26"/>
                          <a:pt x="51" y="35"/>
                          <a:pt x="32" y="45"/>
                        </a:cubicBez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50" y="5"/>
                          <a:pt x="75" y="0"/>
                          <a:pt x="95" y="0"/>
                        </a:cubicBezTo>
                        <a:cubicBezTo>
                          <a:pt x="152" y="0"/>
                          <a:pt x="180" y="36"/>
                          <a:pt x="180" y="87"/>
                        </a:cubicBezTo>
                        <a:close/>
                        <a:moveTo>
                          <a:pt x="150" y="148"/>
                        </a:moveTo>
                        <a:cubicBezTo>
                          <a:pt x="150" y="116"/>
                          <a:pt x="150" y="116"/>
                          <a:pt x="150" y="116"/>
                        </a:cubicBezTo>
                        <a:cubicBezTo>
                          <a:pt x="131" y="111"/>
                          <a:pt x="110" y="108"/>
                          <a:pt x="87" y="108"/>
                        </a:cubicBezTo>
                        <a:cubicBezTo>
                          <a:pt x="56" y="108"/>
                          <a:pt x="29" y="126"/>
                          <a:pt x="29" y="151"/>
                        </a:cubicBezTo>
                        <a:cubicBezTo>
                          <a:pt x="29" y="177"/>
                          <a:pt x="52" y="192"/>
                          <a:pt x="82" y="192"/>
                        </a:cubicBezTo>
                        <a:cubicBezTo>
                          <a:pt x="109" y="192"/>
                          <a:pt x="142" y="178"/>
                          <a:pt x="150" y="1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31" tIns="45716" rIns="91431" bIns="457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56"/>
                    <a:endParaRPr lang="en-US">
                      <a:solidFill>
                        <a:srgbClr val="717074"/>
                      </a:solidFill>
                    </a:endParaRPr>
                  </a:p>
                </p:txBody>
              </p:sp>
              <p:sp>
                <p:nvSpPr>
                  <p:cNvPr id="52" name="Freeform 8">
                    <a:extLst>
                      <a:ext uri="{FF2B5EF4-FFF2-40B4-BE49-F238E27FC236}">
                        <a16:creationId xmlns:a16="http://schemas.microsoft.com/office/drawing/2014/main" id="{00A807E1-0573-4500-AFCE-8F994D76B9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390688" y="4681538"/>
                    <a:ext cx="876300" cy="1227138"/>
                  </a:xfrm>
                  <a:custGeom>
                    <a:avLst/>
                    <a:gdLst>
                      <a:gd name="T0" fmla="*/ 0 w 208"/>
                      <a:gd name="T1" fmla="*/ 243 h 287"/>
                      <a:gd name="T2" fmla="*/ 20 w 208"/>
                      <a:gd name="T3" fmla="*/ 219 h 287"/>
                      <a:gd name="T4" fmla="*/ 111 w 208"/>
                      <a:gd name="T5" fmla="*/ 259 h 287"/>
                      <a:gd name="T6" fmla="*/ 176 w 208"/>
                      <a:gd name="T7" fmla="*/ 210 h 287"/>
                      <a:gd name="T8" fmla="*/ 101 w 208"/>
                      <a:gd name="T9" fmla="*/ 158 h 287"/>
                      <a:gd name="T10" fmla="*/ 10 w 208"/>
                      <a:gd name="T11" fmla="*/ 79 h 287"/>
                      <a:gd name="T12" fmla="*/ 103 w 208"/>
                      <a:gd name="T13" fmla="*/ 0 h 287"/>
                      <a:gd name="T14" fmla="*/ 201 w 208"/>
                      <a:gd name="T15" fmla="*/ 39 h 287"/>
                      <a:gd name="T16" fmla="*/ 181 w 208"/>
                      <a:gd name="T17" fmla="*/ 64 h 287"/>
                      <a:gd name="T18" fmla="*/ 101 w 208"/>
                      <a:gd name="T19" fmla="*/ 28 h 287"/>
                      <a:gd name="T20" fmla="*/ 42 w 208"/>
                      <a:gd name="T21" fmla="*/ 77 h 287"/>
                      <a:gd name="T22" fmla="*/ 117 w 208"/>
                      <a:gd name="T23" fmla="*/ 127 h 287"/>
                      <a:gd name="T24" fmla="*/ 208 w 208"/>
                      <a:gd name="T25" fmla="*/ 207 h 287"/>
                      <a:gd name="T26" fmla="*/ 110 w 208"/>
                      <a:gd name="T27" fmla="*/ 287 h 287"/>
                      <a:gd name="T28" fmla="*/ 0 w 208"/>
                      <a:gd name="T29" fmla="*/ 243 h 2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8" h="287">
                        <a:moveTo>
                          <a:pt x="0" y="243"/>
                        </a:moveTo>
                        <a:cubicBezTo>
                          <a:pt x="20" y="219"/>
                          <a:pt x="20" y="219"/>
                          <a:pt x="20" y="219"/>
                        </a:cubicBezTo>
                        <a:cubicBezTo>
                          <a:pt x="43" y="242"/>
                          <a:pt x="72" y="259"/>
                          <a:pt x="111" y="259"/>
                        </a:cubicBezTo>
                        <a:cubicBezTo>
                          <a:pt x="154" y="259"/>
                          <a:pt x="176" y="235"/>
                          <a:pt x="176" y="210"/>
                        </a:cubicBezTo>
                        <a:cubicBezTo>
                          <a:pt x="176" y="181"/>
                          <a:pt x="150" y="169"/>
                          <a:pt x="101" y="158"/>
                        </a:cubicBezTo>
                        <a:cubicBezTo>
                          <a:pt x="45" y="145"/>
                          <a:pt x="10" y="127"/>
                          <a:pt x="10" y="79"/>
                        </a:cubicBezTo>
                        <a:cubicBezTo>
                          <a:pt x="10" y="34"/>
                          <a:pt x="50" y="0"/>
                          <a:pt x="103" y="0"/>
                        </a:cubicBezTo>
                        <a:cubicBezTo>
                          <a:pt x="144" y="0"/>
                          <a:pt x="175" y="16"/>
                          <a:pt x="201" y="39"/>
                        </a:cubicBezTo>
                        <a:cubicBezTo>
                          <a:pt x="181" y="64"/>
                          <a:pt x="181" y="64"/>
                          <a:pt x="181" y="64"/>
                        </a:cubicBezTo>
                        <a:cubicBezTo>
                          <a:pt x="158" y="42"/>
                          <a:pt x="131" y="28"/>
                          <a:pt x="101" y="28"/>
                        </a:cubicBezTo>
                        <a:cubicBezTo>
                          <a:pt x="67" y="28"/>
                          <a:pt x="42" y="51"/>
                          <a:pt x="42" y="77"/>
                        </a:cubicBezTo>
                        <a:cubicBezTo>
                          <a:pt x="42" y="105"/>
                          <a:pt x="69" y="115"/>
                          <a:pt x="117" y="127"/>
                        </a:cubicBezTo>
                        <a:cubicBezTo>
                          <a:pt x="170" y="139"/>
                          <a:pt x="208" y="158"/>
                          <a:pt x="208" y="207"/>
                        </a:cubicBezTo>
                        <a:cubicBezTo>
                          <a:pt x="208" y="251"/>
                          <a:pt x="175" y="287"/>
                          <a:pt x="110" y="287"/>
                        </a:cubicBezTo>
                        <a:cubicBezTo>
                          <a:pt x="64" y="287"/>
                          <a:pt x="28" y="271"/>
                          <a:pt x="0" y="24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31" tIns="45716" rIns="91431" bIns="457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56"/>
                    <a:endParaRPr lang="en-US">
                      <a:solidFill>
                        <a:srgbClr val="717074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71" name="Group 165">
            <a:extLst>
              <a:ext uri="{FF2B5EF4-FFF2-40B4-BE49-F238E27FC236}">
                <a16:creationId xmlns:a16="http://schemas.microsoft.com/office/drawing/2014/main" id="{E3E371DC-9D5D-409F-9D5E-A31136756042}"/>
              </a:ext>
            </a:extLst>
          </p:cNvPr>
          <p:cNvGrpSpPr/>
          <p:nvPr/>
        </p:nvGrpSpPr>
        <p:grpSpPr>
          <a:xfrm>
            <a:off x="4322093" y="4326135"/>
            <a:ext cx="4802464" cy="117673"/>
            <a:chOff x="4027955" y="3691803"/>
            <a:chExt cx="4802933" cy="117685"/>
          </a:xfrm>
        </p:grpSpPr>
        <p:sp>
          <p:nvSpPr>
            <p:cNvPr id="72" name="TextBox 151">
              <a:extLst>
                <a:ext uri="{FF2B5EF4-FFF2-40B4-BE49-F238E27FC236}">
                  <a16:creationId xmlns:a16="http://schemas.microsoft.com/office/drawing/2014/main" id="{A307FFD5-4C0E-49FA-A0F4-6EC470DF998B}"/>
                </a:ext>
              </a:extLst>
            </p:cNvPr>
            <p:cNvSpPr txBox="1"/>
            <p:nvPr/>
          </p:nvSpPr>
          <p:spPr>
            <a:xfrm>
              <a:off x="4027955" y="3691803"/>
              <a:ext cx="948778" cy="1176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914256"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003D79"/>
                  </a:solidFill>
                </a:rPr>
                <a:t>Private Cloud</a:t>
              </a:r>
            </a:p>
          </p:txBody>
        </p:sp>
        <p:sp>
          <p:nvSpPr>
            <p:cNvPr id="73" name="TextBox 152">
              <a:extLst>
                <a:ext uri="{FF2B5EF4-FFF2-40B4-BE49-F238E27FC236}">
                  <a16:creationId xmlns:a16="http://schemas.microsoft.com/office/drawing/2014/main" id="{A64C385D-08E2-4B06-B2C9-E80D0D4424EC}"/>
                </a:ext>
              </a:extLst>
            </p:cNvPr>
            <p:cNvSpPr txBox="1"/>
            <p:nvPr/>
          </p:nvSpPr>
          <p:spPr>
            <a:xfrm>
              <a:off x="5963293" y="3691803"/>
              <a:ext cx="948778" cy="1176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914256"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003D79"/>
                  </a:solidFill>
                </a:rPr>
                <a:t>Hybrid Cloud</a:t>
              </a:r>
            </a:p>
          </p:txBody>
        </p:sp>
        <p:sp>
          <p:nvSpPr>
            <p:cNvPr id="74" name="TextBox 153">
              <a:extLst>
                <a:ext uri="{FF2B5EF4-FFF2-40B4-BE49-F238E27FC236}">
                  <a16:creationId xmlns:a16="http://schemas.microsoft.com/office/drawing/2014/main" id="{001E0410-91F5-4547-B5A5-E57A8D872361}"/>
                </a:ext>
              </a:extLst>
            </p:cNvPr>
            <p:cNvSpPr txBox="1"/>
            <p:nvPr/>
          </p:nvSpPr>
          <p:spPr>
            <a:xfrm>
              <a:off x="7882110" y="3691803"/>
              <a:ext cx="948778" cy="1176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914256"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003D79"/>
                  </a:solidFill>
                </a:rPr>
                <a:t>Public Cloud</a:t>
              </a:r>
            </a:p>
          </p:txBody>
        </p:sp>
      </p:grpSp>
      <p:grpSp>
        <p:nvGrpSpPr>
          <p:cNvPr id="75" name="Group 158">
            <a:extLst>
              <a:ext uri="{FF2B5EF4-FFF2-40B4-BE49-F238E27FC236}">
                <a16:creationId xmlns:a16="http://schemas.microsoft.com/office/drawing/2014/main" id="{2099EBB6-936D-47B8-A928-92DA43890AD6}"/>
              </a:ext>
            </a:extLst>
          </p:cNvPr>
          <p:cNvGrpSpPr/>
          <p:nvPr/>
        </p:nvGrpSpPr>
        <p:grpSpPr>
          <a:xfrm>
            <a:off x="4014182" y="4565173"/>
            <a:ext cx="5418286" cy="380494"/>
            <a:chOff x="633652" y="2100178"/>
            <a:chExt cx="10127608" cy="1025969"/>
          </a:xfrm>
        </p:grpSpPr>
        <p:cxnSp>
          <p:nvCxnSpPr>
            <p:cNvPr id="76" name="Straight Connector 159">
              <a:extLst>
                <a:ext uri="{FF2B5EF4-FFF2-40B4-BE49-F238E27FC236}">
                  <a16:creationId xmlns:a16="http://schemas.microsoft.com/office/drawing/2014/main" id="{1DEF04CE-672F-4D4B-98A9-69A5F77568DD}"/>
                </a:ext>
              </a:extLst>
            </p:cNvPr>
            <p:cNvCxnSpPr/>
            <p:nvPr/>
          </p:nvCxnSpPr>
          <p:spPr>
            <a:xfrm>
              <a:off x="633652" y="3126147"/>
              <a:ext cx="10127608" cy="0"/>
            </a:xfrm>
            <a:prstGeom prst="line">
              <a:avLst/>
            </a:prstGeom>
            <a:ln w="635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60">
              <a:extLst>
                <a:ext uri="{FF2B5EF4-FFF2-40B4-BE49-F238E27FC236}">
                  <a16:creationId xmlns:a16="http://schemas.microsoft.com/office/drawing/2014/main" id="{71071208-60C5-41E8-B22A-7CB70C37FE8B}"/>
                </a:ext>
              </a:extLst>
            </p:cNvPr>
            <p:cNvCxnSpPr/>
            <p:nvPr/>
          </p:nvCxnSpPr>
          <p:spPr>
            <a:xfrm>
              <a:off x="633652" y="2100178"/>
              <a:ext cx="10127608" cy="0"/>
            </a:xfrm>
            <a:prstGeom prst="line">
              <a:avLst/>
            </a:prstGeom>
            <a:ln w="635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157">
            <a:extLst>
              <a:ext uri="{FF2B5EF4-FFF2-40B4-BE49-F238E27FC236}">
                <a16:creationId xmlns:a16="http://schemas.microsoft.com/office/drawing/2014/main" id="{695A6DCE-6C71-4F16-A25D-5531A24CD551}"/>
              </a:ext>
            </a:extLst>
          </p:cNvPr>
          <p:cNvGrpSpPr/>
          <p:nvPr/>
        </p:nvGrpSpPr>
        <p:grpSpPr>
          <a:xfrm>
            <a:off x="3511065" y="4823542"/>
            <a:ext cx="6424517" cy="1836430"/>
            <a:chOff x="3043890" y="4250040"/>
            <a:chExt cx="6629498" cy="1895024"/>
          </a:xfrm>
        </p:grpSpPr>
        <p:sp>
          <p:nvSpPr>
            <p:cNvPr id="79" name="Freeform 275">
              <a:extLst>
                <a:ext uri="{FF2B5EF4-FFF2-40B4-BE49-F238E27FC236}">
                  <a16:creationId xmlns:a16="http://schemas.microsoft.com/office/drawing/2014/main" id="{04A15AAB-0CF4-43DC-B52D-3D2ABDFB901F}"/>
                </a:ext>
              </a:extLst>
            </p:cNvPr>
            <p:cNvSpPr/>
            <p:nvPr/>
          </p:nvSpPr>
          <p:spPr>
            <a:xfrm>
              <a:off x="6694552" y="4255650"/>
              <a:ext cx="2978836" cy="1889414"/>
            </a:xfrm>
            <a:custGeom>
              <a:avLst/>
              <a:gdLst>
                <a:gd name="connsiteX0" fmla="*/ 1747429 w 2916137"/>
                <a:gd name="connsiteY0" fmla="*/ 0 h 1700299"/>
                <a:gd name="connsiteX1" fmla="*/ 2335332 w 2916137"/>
                <a:gd name="connsiteY1" fmla="*/ 327155 h 1700299"/>
                <a:gd name="connsiteX2" fmla="*/ 2366766 w 2916137"/>
                <a:gd name="connsiteY2" fmla="*/ 412167 h 1700299"/>
                <a:gd name="connsiteX3" fmla="*/ 2438167 w 2916137"/>
                <a:gd name="connsiteY3" fmla="*/ 419105 h 1700299"/>
                <a:gd name="connsiteX4" fmla="*/ 2916137 w 2916137"/>
                <a:gd name="connsiteY4" fmla="*/ 984396 h 1700299"/>
                <a:gd name="connsiteX5" fmla="*/ 2317526 w 2916137"/>
                <a:gd name="connsiteY5" fmla="*/ 1561410 h 1700299"/>
                <a:gd name="connsiteX6" fmla="*/ 2196885 w 2916137"/>
                <a:gd name="connsiteY6" fmla="*/ 1549687 h 1700299"/>
                <a:gd name="connsiteX7" fmla="*/ 2137898 w 2916137"/>
                <a:gd name="connsiteY7" fmla="*/ 1532038 h 1700299"/>
                <a:gd name="connsiteX8" fmla="*/ 2123617 w 2916137"/>
                <a:gd name="connsiteY8" fmla="*/ 1548723 h 1700299"/>
                <a:gd name="connsiteX9" fmla="*/ 1743982 w 2916137"/>
                <a:gd name="connsiteY9" fmla="*/ 1700299 h 1700299"/>
                <a:gd name="connsiteX10" fmla="*/ 1443805 w 2916137"/>
                <a:gd name="connsiteY10" fmla="*/ 1611916 h 1700299"/>
                <a:gd name="connsiteX11" fmla="*/ 1408723 w 2916137"/>
                <a:gd name="connsiteY11" fmla="*/ 1585346 h 1700299"/>
                <a:gd name="connsiteX12" fmla="*/ 1317889 w 2916137"/>
                <a:gd name="connsiteY12" fmla="*/ 1632871 h 1700299"/>
                <a:gd name="connsiteX13" fmla="*/ 1084882 w 2916137"/>
                <a:gd name="connsiteY13" fmla="*/ 1678215 h 1700299"/>
                <a:gd name="connsiteX14" fmla="*/ 750193 w 2916137"/>
                <a:gd name="connsiteY14" fmla="*/ 1579670 h 1700299"/>
                <a:gd name="connsiteX15" fmla="*/ 701737 w 2916137"/>
                <a:gd name="connsiteY15" fmla="*/ 1541133 h 1700299"/>
                <a:gd name="connsiteX16" fmla="*/ 645085 w 2916137"/>
                <a:gd name="connsiteY16" fmla="*/ 1558084 h 1700299"/>
                <a:gd name="connsiteX17" fmla="*/ 536884 w 2916137"/>
                <a:gd name="connsiteY17" fmla="*/ 1568598 h 1700299"/>
                <a:gd name="connsiteX18" fmla="*/ 0 w 2916137"/>
                <a:gd name="connsiteY18" fmla="*/ 1051084 h 1700299"/>
                <a:gd name="connsiteX19" fmla="*/ 536884 w 2916137"/>
                <a:gd name="connsiteY19" fmla="*/ 533570 h 1700299"/>
                <a:gd name="connsiteX20" fmla="*/ 555683 w 2916137"/>
                <a:gd name="connsiteY20" fmla="*/ 535397 h 1700299"/>
                <a:gd name="connsiteX21" fmla="*/ 588654 w 2916137"/>
                <a:gd name="connsiteY21" fmla="*/ 476844 h 1700299"/>
                <a:gd name="connsiteX22" fmla="*/ 1085032 w 2916137"/>
                <a:gd name="connsiteY22" fmla="*/ 222444 h 1700299"/>
                <a:gd name="connsiteX23" fmla="*/ 1205673 w 2916137"/>
                <a:gd name="connsiteY23" fmla="*/ 234167 h 1700299"/>
                <a:gd name="connsiteX24" fmla="*/ 1217381 w 2916137"/>
                <a:gd name="connsiteY24" fmla="*/ 237670 h 1700299"/>
                <a:gd name="connsiteX25" fmla="*/ 1218353 w 2916137"/>
                <a:gd name="connsiteY25" fmla="*/ 236166 h 1700299"/>
                <a:gd name="connsiteX26" fmla="*/ 1747429 w 2916137"/>
                <a:gd name="connsiteY26" fmla="*/ 0 h 170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16137" h="1700299">
                  <a:moveTo>
                    <a:pt x="1747429" y="0"/>
                  </a:moveTo>
                  <a:cubicBezTo>
                    <a:pt x="2011716" y="0"/>
                    <a:pt x="2238472" y="134900"/>
                    <a:pt x="2335332" y="327155"/>
                  </a:cubicBezTo>
                  <a:lnTo>
                    <a:pt x="2366766" y="412167"/>
                  </a:lnTo>
                  <a:lnTo>
                    <a:pt x="2438167" y="419105"/>
                  </a:lnTo>
                  <a:cubicBezTo>
                    <a:pt x="2710944" y="472909"/>
                    <a:pt x="2916137" y="705555"/>
                    <a:pt x="2916137" y="984396"/>
                  </a:cubicBezTo>
                  <a:cubicBezTo>
                    <a:pt x="2916137" y="1303072"/>
                    <a:pt x="2648130" y="1561410"/>
                    <a:pt x="2317526" y="1561410"/>
                  </a:cubicBezTo>
                  <a:cubicBezTo>
                    <a:pt x="2276201" y="1561410"/>
                    <a:pt x="2235853" y="1557374"/>
                    <a:pt x="2196885" y="1549687"/>
                  </a:cubicBezTo>
                  <a:lnTo>
                    <a:pt x="2137898" y="1532038"/>
                  </a:lnTo>
                  <a:lnTo>
                    <a:pt x="2123617" y="1548723"/>
                  </a:lnTo>
                  <a:cubicBezTo>
                    <a:pt x="2026460" y="1642374"/>
                    <a:pt x="1892239" y="1700299"/>
                    <a:pt x="1743982" y="1700299"/>
                  </a:cubicBezTo>
                  <a:cubicBezTo>
                    <a:pt x="1632790" y="1700299"/>
                    <a:pt x="1529492" y="1667717"/>
                    <a:pt x="1443805" y="1611916"/>
                  </a:cubicBezTo>
                  <a:lnTo>
                    <a:pt x="1408723" y="1585346"/>
                  </a:lnTo>
                  <a:lnTo>
                    <a:pt x="1317889" y="1632871"/>
                  </a:lnTo>
                  <a:cubicBezTo>
                    <a:pt x="1246272" y="1662069"/>
                    <a:pt x="1167533" y="1678215"/>
                    <a:pt x="1084882" y="1678215"/>
                  </a:cubicBezTo>
                  <a:cubicBezTo>
                    <a:pt x="960905" y="1678215"/>
                    <a:pt x="845732" y="1641886"/>
                    <a:pt x="750193" y="1579670"/>
                  </a:cubicBezTo>
                  <a:lnTo>
                    <a:pt x="701737" y="1541133"/>
                  </a:lnTo>
                  <a:lnTo>
                    <a:pt x="645085" y="1558084"/>
                  </a:lnTo>
                  <a:cubicBezTo>
                    <a:pt x="610135" y="1564978"/>
                    <a:pt x="573948" y="1568598"/>
                    <a:pt x="536884" y="1568598"/>
                  </a:cubicBezTo>
                  <a:cubicBezTo>
                    <a:pt x="240371" y="1568598"/>
                    <a:pt x="0" y="1336899"/>
                    <a:pt x="0" y="1051084"/>
                  </a:cubicBezTo>
                  <a:cubicBezTo>
                    <a:pt x="0" y="765269"/>
                    <a:pt x="240371" y="533570"/>
                    <a:pt x="536884" y="533570"/>
                  </a:cubicBezTo>
                  <a:lnTo>
                    <a:pt x="555683" y="535397"/>
                  </a:lnTo>
                  <a:lnTo>
                    <a:pt x="588654" y="476844"/>
                  </a:lnTo>
                  <a:cubicBezTo>
                    <a:pt x="696229" y="323357"/>
                    <a:pt x="878404" y="222444"/>
                    <a:pt x="1085032" y="222444"/>
                  </a:cubicBezTo>
                  <a:cubicBezTo>
                    <a:pt x="1126357" y="222444"/>
                    <a:pt x="1166705" y="226480"/>
                    <a:pt x="1205673" y="234167"/>
                  </a:cubicBezTo>
                  <a:lnTo>
                    <a:pt x="1217381" y="237670"/>
                  </a:lnTo>
                  <a:lnTo>
                    <a:pt x="1218353" y="236166"/>
                  </a:lnTo>
                  <a:cubicBezTo>
                    <a:pt x="1333014" y="93680"/>
                    <a:pt x="1527190" y="0"/>
                    <a:pt x="1747429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57150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31" tIns="182862" rIns="91431" bIns="457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56">
                <a:defRPr/>
              </a:pPr>
              <a:endParaRPr lang="en-US" sz="2000">
                <a:solidFill>
                  <a:srgbClr val="717074"/>
                </a:solidFill>
                <a:cs typeface="Calibri"/>
              </a:endParaRPr>
            </a:p>
          </p:txBody>
        </p:sp>
        <p:sp>
          <p:nvSpPr>
            <p:cNvPr id="80" name="TextBox 69">
              <a:extLst>
                <a:ext uri="{FF2B5EF4-FFF2-40B4-BE49-F238E27FC236}">
                  <a16:creationId xmlns:a16="http://schemas.microsoft.com/office/drawing/2014/main" id="{52F88683-91F0-4071-B0E0-BAAF53E6AFA8}"/>
                </a:ext>
              </a:extLst>
            </p:cNvPr>
            <p:cNvSpPr txBox="1"/>
            <p:nvPr/>
          </p:nvSpPr>
          <p:spPr>
            <a:xfrm>
              <a:off x="7069522" y="5710347"/>
              <a:ext cx="2468527" cy="1774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914256">
                <a:lnSpc>
                  <a:spcPct val="90000"/>
                </a:lnSpc>
                <a:defRPr/>
              </a:pPr>
              <a:r>
                <a:rPr lang="en-US" sz="900" b="1">
                  <a:solidFill>
                    <a:prstClr val="white"/>
                  </a:solidFill>
                </a:rPr>
                <a:t>VMware vCloud</a:t>
              </a:r>
              <a:r>
                <a:rPr lang="en-US" sz="600" b="1" baseline="85000">
                  <a:solidFill>
                    <a:prstClr val="white"/>
                  </a:solidFill>
                </a:rPr>
                <a:t>®</a:t>
              </a:r>
              <a:r>
                <a:rPr lang="en-US" sz="900" b="1">
                  <a:solidFill>
                    <a:prstClr val="white"/>
                  </a:solidFill>
                </a:rPr>
                <a:t> Air</a:t>
              </a:r>
              <a:r>
                <a:rPr lang="en-US" sz="600" b="1" baseline="50000">
                  <a:solidFill>
                    <a:prstClr val="white"/>
                  </a:solidFill>
                </a:rPr>
                <a:t>™</a:t>
              </a:r>
              <a:r>
                <a:rPr lang="en-US" sz="900" b="1">
                  <a:solidFill>
                    <a:prstClr val="white"/>
                  </a:solidFill>
                </a:rPr>
                <a:t> Network</a:t>
              </a:r>
            </a:p>
          </p:txBody>
        </p:sp>
        <p:pic>
          <p:nvPicPr>
            <p:cNvPr id="81" name="Picture 70">
              <a:extLst>
                <a:ext uri="{FF2B5EF4-FFF2-40B4-BE49-F238E27FC236}">
                  <a16:creationId xmlns:a16="http://schemas.microsoft.com/office/drawing/2014/main" id="{9D703D60-4E00-4C44-98C8-579D8E361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1682" y="4481464"/>
              <a:ext cx="777041" cy="283312"/>
            </a:xfrm>
            <a:prstGeom prst="rect">
              <a:avLst/>
            </a:prstGeom>
          </p:spPr>
        </p:pic>
        <p:pic>
          <p:nvPicPr>
            <p:cNvPr id="82" name="Picture 71">
              <a:extLst>
                <a:ext uri="{FF2B5EF4-FFF2-40B4-BE49-F238E27FC236}">
                  <a16:creationId xmlns:a16="http://schemas.microsoft.com/office/drawing/2014/main" id="{9A8A8437-F9CB-424D-B2B5-5257D6B5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6584" y="5219052"/>
              <a:ext cx="623043" cy="311521"/>
            </a:xfrm>
            <a:prstGeom prst="rect">
              <a:avLst/>
            </a:prstGeom>
          </p:spPr>
        </p:pic>
        <p:pic>
          <p:nvPicPr>
            <p:cNvPr id="83" name="Picture 72">
              <a:extLst>
                <a:ext uri="{FF2B5EF4-FFF2-40B4-BE49-F238E27FC236}">
                  <a16:creationId xmlns:a16="http://schemas.microsoft.com/office/drawing/2014/main" id="{5D757F5C-C272-4151-8F54-78F6A86D6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7151" y="4951454"/>
              <a:ext cx="986519" cy="161430"/>
            </a:xfrm>
            <a:prstGeom prst="rect">
              <a:avLst/>
            </a:prstGeom>
          </p:spPr>
        </p:pic>
        <p:pic>
          <p:nvPicPr>
            <p:cNvPr id="84" name="Picture 73">
              <a:extLst>
                <a:ext uri="{FF2B5EF4-FFF2-40B4-BE49-F238E27FC236}">
                  <a16:creationId xmlns:a16="http://schemas.microsoft.com/office/drawing/2014/main" id="{83BB38EF-C591-491F-BAA8-6FCC234DD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5239" y="5287611"/>
              <a:ext cx="1254733" cy="179247"/>
            </a:xfrm>
            <a:prstGeom prst="rect">
              <a:avLst/>
            </a:prstGeom>
          </p:spPr>
        </p:pic>
        <p:pic>
          <p:nvPicPr>
            <p:cNvPr id="85" name="Picture 76">
              <a:extLst>
                <a:ext uri="{FF2B5EF4-FFF2-40B4-BE49-F238E27FC236}">
                  <a16:creationId xmlns:a16="http://schemas.microsoft.com/office/drawing/2014/main" id="{CFEFDB07-31BB-4A17-A810-C28B640D2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4259" y="4967294"/>
              <a:ext cx="560542" cy="126103"/>
            </a:xfrm>
            <a:prstGeom prst="rect">
              <a:avLst/>
            </a:prstGeom>
          </p:spPr>
        </p:pic>
        <p:sp>
          <p:nvSpPr>
            <p:cNvPr id="86" name="Freeform 274">
              <a:extLst>
                <a:ext uri="{FF2B5EF4-FFF2-40B4-BE49-F238E27FC236}">
                  <a16:creationId xmlns:a16="http://schemas.microsoft.com/office/drawing/2014/main" id="{FAC5F539-D658-4CB4-89D6-848E757B7313}"/>
                </a:ext>
              </a:extLst>
            </p:cNvPr>
            <p:cNvSpPr/>
            <p:nvPr/>
          </p:nvSpPr>
          <p:spPr>
            <a:xfrm>
              <a:off x="3043890" y="4250040"/>
              <a:ext cx="2978836" cy="1889414"/>
            </a:xfrm>
            <a:custGeom>
              <a:avLst/>
              <a:gdLst>
                <a:gd name="connsiteX0" fmla="*/ 1747429 w 2916137"/>
                <a:gd name="connsiteY0" fmla="*/ 0 h 1700299"/>
                <a:gd name="connsiteX1" fmla="*/ 2335332 w 2916137"/>
                <a:gd name="connsiteY1" fmla="*/ 327155 h 1700299"/>
                <a:gd name="connsiteX2" fmla="*/ 2366766 w 2916137"/>
                <a:gd name="connsiteY2" fmla="*/ 412167 h 1700299"/>
                <a:gd name="connsiteX3" fmla="*/ 2438167 w 2916137"/>
                <a:gd name="connsiteY3" fmla="*/ 419105 h 1700299"/>
                <a:gd name="connsiteX4" fmla="*/ 2916137 w 2916137"/>
                <a:gd name="connsiteY4" fmla="*/ 984396 h 1700299"/>
                <a:gd name="connsiteX5" fmla="*/ 2317526 w 2916137"/>
                <a:gd name="connsiteY5" fmla="*/ 1561410 h 1700299"/>
                <a:gd name="connsiteX6" fmla="*/ 2196885 w 2916137"/>
                <a:gd name="connsiteY6" fmla="*/ 1549687 h 1700299"/>
                <a:gd name="connsiteX7" fmla="*/ 2137898 w 2916137"/>
                <a:gd name="connsiteY7" fmla="*/ 1532038 h 1700299"/>
                <a:gd name="connsiteX8" fmla="*/ 2123617 w 2916137"/>
                <a:gd name="connsiteY8" fmla="*/ 1548723 h 1700299"/>
                <a:gd name="connsiteX9" fmla="*/ 1743982 w 2916137"/>
                <a:gd name="connsiteY9" fmla="*/ 1700299 h 1700299"/>
                <a:gd name="connsiteX10" fmla="*/ 1443805 w 2916137"/>
                <a:gd name="connsiteY10" fmla="*/ 1611916 h 1700299"/>
                <a:gd name="connsiteX11" fmla="*/ 1408723 w 2916137"/>
                <a:gd name="connsiteY11" fmla="*/ 1585346 h 1700299"/>
                <a:gd name="connsiteX12" fmla="*/ 1317889 w 2916137"/>
                <a:gd name="connsiteY12" fmla="*/ 1632871 h 1700299"/>
                <a:gd name="connsiteX13" fmla="*/ 1084882 w 2916137"/>
                <a:gd name="connsiteY13" fmla="*/ 1678215 h 1700299"/>
                <a:gd name="connsiteX14" fmla="*/ 750193 w 2916137"/>
                <a:gd name="connsiteY14" fmla="*/ 1579670 h 1700299"/>
                <a:gd name="connsiteX15" fmla="*/ 701737 w 2916137"/>
                <a:gd name="connsiteY15" fmla="*/ 1541133 h 1700299"/>
                <a:gd name="connsiteX16" fmla="*/ 645085 w 2916137"/>
                <a:gd name="connsiteY16" fmla="*/ 1558084 h 1700299"/>
                <a:gd name="connsiteX17" fmla="*/ 536884 w 2916137"/>
                <a:gd name="connsiteY17" fmla="*/ 1568598 h 1700299"/>
                <a:gd name="connsiteX18" fmla="*/ 0 w 2916137"/>
                <a:gd name="connsiteY18" fmla="*/ 1051084 h 1700299"/>
                <a:gd name="connsiteX19" fmla="*/ 536884 w 2916137"/>
                <a:gd name="connsiteY19" fmla="*/ 533570 h 1700299"/>
                <a:gd name="connsiteX20" fmla="*/ 555683 w 2916137"/>
                <a:gd name="connsiteY20" fmla="*/ 535397 h 1700299"/>
                <a:gd name="connsiteX21" fmla="*/ 588654 w 2916137"/>
                <a:gd name="connsiteY21" fmla="*/ 476844 h 1700299"/>
                <a:gd name="connsiteX22" fmla="*/ 1085032 w 2916137"/>
                <a:gd name="connsiteY22" fmla="*/ 222444 h 1700299"/>
                <a:gd name="connsiteX23" fmla="*/ 1205673 w 2916137"/>
                <a:gd name="connsiteY23" fmla="*/ 234167 h 1700299"/>
                <a:gd name="connsiteX24" fmla="*/ 1217381 w 2916137"/>
                <a:gd name="connsiteY24" fmla="*/ 237670 h 1700299"/>
                <a:gd name="connsiteX25" fmla="*/ 1218353 w 2916137"/>
                <a:gd name="connsiteY25" fmla="*/ 236166 h 1700299"/>
                <a:gd name="connsiteX26" fmla="*/ 1747429 w 2916137"/>
                <a:gd name="connsiteY26" fmla="*/ 0 h 170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16137" h="1700299">
                  <a:moveTo>
                    <a:pt x="1747429" y="0"/>
                  </a:moveTo>
                  <a:cubicBezTo>
                    <a:pt x="2011716" y="0"/>
                    <a:pt x="2238472" y="134900"/>
                    <a:pt x="2335332" y="327155"/>
                  </a:cubicBezTo>
                  <a:lnTo>
                    <a:pt x="2366766" y="412167"/>
                  </a:lnTo>
                  <a:lnTo>
                    <a:pt x="2438167" y="419105"/>
                  </a:lnTo>
                  <a:cubicBezTo>
                    <a:pt x="2710944" y="472909"/>
                    <a:pt x="2916137" y="705555"/>
                    <a:pt x="2916137" y="984396"/>
                  </a:cubicBezTo>
                  <a:cubicBezTo>
                    <a:pt x="2916137" y="1303072"/>
                    <a:pt x="2648130" y="1561410"/>
                    <a:pt x="2317526" y="1561410"/>
                  </a:cubicBezTo>
                  <a:cubicBezTo>
                    <a:pt x="2276201" y="1561410"/>
                    <a:pt x="2235853" y="1557374"/>
                    <a:pt x="2196885" y="1549687"/>
                  </a:cubicBezTo>
                  <a:lnTo>
                    <a:pt x="2137898" y="1532038"/>
                  </a:lnTo>
                  <a:lnTo>
                    <a:pt x="2123617" y="1548723"/>
                  </a:lnTo>
                  <a:cubicBezTo>
                    <a:pt x="2026460" y="1642374"/>
                    <a:pt x="1892239" y="1700299"/>
                    <a:pt x="1743982" y="1700299"/>
                  </a:cubicBezTo>
                  <a:cubicBezTo>
                    <a:pt x="1632790" y="1700299"/>
                    <a:pt x="1529492" y="1667717"/>
                    <a:pt x="1443805" y="1611916"/>
                  </a:cubicBezTo>
                  <a:lnTo>
                    <a:pt x="1408723" y="1585346"/>
                  </a:lnTo>
                  <a:lnTo>
                    <a:pt x="1317889" y="1632871"/>
                  </a:lnTo>
                  <a:cubicBezTo>
                    <a:pt x="1246272" y="1662069"/>
                    <a:pt x="1167533" y="1678215"/>
                    <a:pt x="1084882" y="1678215"/>
                  </a:cubicBezTo>
                  <a:cubicBezTo>
                    <a:pt x="960905" y="1678215"/>
                    <a:pt x="845732" y="1641886"/>
                    <a:pt x="750193" y="1579670"/>
                  </a:cubicBezTo>
                  <a:lnTo>
                    <a:pt x="701737" y="1541133"/>
                  </a:lnTo>
                  <a:lnTo>
                    <a:pt x="645085" y="1558084"/>
                  </a:lnTo>
                  <a:cubicBezTo>
                    <a:pt x="610135" y="1564978"/>
                    <a:pt x="573948" y="1568598"/>
                    <a:pt x="536884" y="1568598"/>
                  </a:cubicBezTo>
                  <a:cubicBezTo>
                    <a:pt x="240371" y="1568598"/>
                    <a:pt x="0" y="1336899"/>
                    <a:pt x="0" y="1051084"/>
                  </a:cubicBezTo>
                  <a:cubicBezTo>
                    <a:pt x="0" y="765269"/>
                    <a:pt x="240371" y="533570"/>
                    <a:pt x="536884" y="533570"/>
                  </a:cubicBezTo>
                  <a:lnTo>
                    <a:pt x="555683" y="535397"/>
                  </a:lnTo>
                  <a:lnTo>
                    <a:pt x="588654" y="476844"/>
                  </a:lnTo>
                  <a:cubicBezTo>
                    <a:pt x="696229" y="323357"/>
                    <a:pt x="878404" y="222444"/>
                    <a:pt x="1085032" y="222444"/>
                  </a:cubicBezTo>
                  <a:cubicBezTo>
                    <a:pt x="1126357" y="222444"/>
                    <a:pt x="1166705" y="226480"/>
                    <a:pt x="1205673" y="234167"/>
                  </a:cubicBezTo>
                  <a:lnTo>
                    <a:pt x="1217381" y="237670"/>
                  </a:lnTo>
                  <a:lnTo>
                    <a:pt x="1218353" y="236166"/>
                  </a:lnTo>
                  <a:cubicBezTo>
                    <a:pt x="1333014" y="93680"/>
                    <a:pt x="1527190" y="0"/>
                    <a:pt x="1747429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256">
                <a:defRPr/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87" name="Freeform 281">
              <a:extLst>
                <a:ext uri="{FF2B5EF4-FFF2-40B4-BE49-F238E27FC236}">
                  <a16:creationId xmlns:a16="http://schemas.microsoft.com/office/drawing/2014/main" id="{84CC4AC7-317B-49AD-8E18-3D6C8ECB1ABA}"/>
                </a:ext>
              </a:extLst>
            </p:cNvPr>
            <p:cNvSpPr/>
            <p:nvPr/>
          </p:nvSpPr>
          <p:spPr>
            <a:xfrm>
              <a:off x="3043891" y="5187282"/>
              <a:ext cx="4414611" cy="392891"/>
            </a:xfrm>
            <a:custGeom>
              <a:avLst/>
              <a:gdLst>
                <a:gd name="connsiteX0" fmla="*/ 3929141 w 4083167"/>
                <a:gd name="connsiteY0" fmla="*/ 0 h 350166"/>
                <a:gd name="connsiteX1" fmla="*/ 4083167 w 4083167"/>
                <a:gd name="connsiteY1" fmla="*/ 174565 h 350166"/>
                <a:gd name="connsiteX2" fmla="*/ 3929141 w 4083167"/>
                <a:gd name="connsiteY2" fmla="*/ 349130 h 350166"/>
                <a:gd name="connsiteX3" fmla="*/ 20652 w 4083167"/>
                <a:gd name="connsiteY3" fmla="*/ 350166 h 350166"/>
                <a:gd name="connsiteX4" fmla="*/ 9931 w 4083167"/>
                <a:gd name="connsiteY4" fmla="*/ 313950 h 350166"/>
                <a:gd name="connsiteX5" fmla="*/ 0 w 4083167"/>
                <a:gd name="connsiteY5" fmla="*/ 210656 h 350166"/>
                <a:gd name="connsiteX6" fmla="*/ 38412 w 4083167"/>
                <a:gd name="connsiteY6" fmla="*/ 11153 h 350166"/>
                <a:gd name="connsiteX7" fmla="*/ 42372 w 4083167"/>
                <a:gd name="connsiteY7" fmla="*/ 3503 h 35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3167" h="350166">
                  <a:moveTo>
                    <a:pt x="3929141" y="0"/>
                  </a:moveTo>
                  <a:lnTo>
                    <a:pt x="4083167" y="174565"/>
                  </a:lnTo>
                  <a:lnTo>
                    <a:pt x="3929141" y="349130"/>
                  </a:lnTo>
                  <a:lnTo>
                    <a:pt x="20652" y="350166"/>
                  </a:lnTo>
                  <a:lnTo>
                    <a:pt x="9931" y="313950"/>
                  </a:lnTo>
                  <a:cubicBezTo>
                    <a:pt x="3420" y="280585"/>
                    <a:pt x="0" y="246039"/>
                    <a:pt x="0" y="210656"/>
                  </a:cubicBezTo>
                  <a:cubicBezTo>
                    <a:pt x="0" y="139890"/>
                    <a:pt x="13678" y="72473"/>
                    <a:pt x="38412" y="11153"/>
                  </a:cubicBezTo>
                  <a:lnTo>
                    <a:pt x="42372" y="350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256">
                <a:defRPr/>
              </a:pPr>
              <a:endParaRPr lang="en-US" sz="1799">
                <a:solidFill>
                  <a:prstClr val="white"/>
                </a:solidFill>
              </a:endParaRPr>
            </a:p>
          </p:txBody>
        </p:sp>
        <p:sp>
          <p:nvSpPr>
            <p:cNvPr id="88" name="TextBox 63">
              <a:extLst>
                <a:ext uri="{FF2B5EF4-FFF2-40B4-BE49-F238E27FC236}">
                  <a16:creationId xmlns:a16="http://schemas.microsoft.com/office/drawing/2014/main" id="{C90B414C-D993-4352-B5F1-FF13BF779B6E}"/>
                </a:ext>
              </a:extLst>
            </p:cNvPr>
            <p:cNvSpPr txBox="1"/>
            <p:nvPr/>
          </p:nvSpPr>
          <p:spPr>
            <a:xfrm>
              <a:off x="3444749" y="5732373"/>
              <a:ext cx="2273702" cy="1415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256">
                <a:lnSpc>
                  <a:spcPct val="90000"/>
                </a:lnSpc>
                <a:defRPr/>
              </a:pPr>
              <a:r>
                <a:rPr lang="en-US" sz="900" b="1">
                  <a:solidFill>
                    <a:srgbClr val="717074"/>
                  </a:solidFill>
                </a:rPr>
                <a:t>Software-Defined Data Center</a:t>
              </a:r>
              <a:endParaRPr lang="en-US" sz="900" b="1" baseline="50000">
                <a:solidFill>
                  <a:srgbClr val="717074"/>
                </a:solidFill>
              </a:endParaRPr>
            </a:p>
          </p:txBody>
        </p:sp>
        <p:sp>
          <p:nvSpPr>
            <p:cNvPr id="89" name="Freeform 279">
              <a:extLst>
                <a:ext uri="{FF2B5EF4-FFF2-40B4-BE49-F238E27FC236}">
                  <a16:creationId xmlns:a16="http://schemas.microsoft.com/office/drawing/2014/main" id="{044E7B03-8B8E-4D3F-B206-EFEDCC59A619}"/>
                </a:ext>
              </a:extLst>
            </p:cNvPr>
            <p:cNvSpPr/>
            <p:nvPr/>
          </p:nvSpPr>
          <p:spPr>
            <a:xfrm>
              <a:off x="3184908" y="4649071"/>
              <a:ext cx="4278727" cy="392860"/>
            </a:xfrm>
            <a:custGeom>
              <a:avLst/>
              <a:gdLst>
                <a:gd name="connsiteX0" fmla="*/ 3803459 w 3957485"/>
                <a:gd name="connsiteY0" fmla="*/ 0 h 350139"/>
                <a:gd name="connsiteX1" fmla="*/ 3957485 w 3957485"/>
                <a:gd name="connsiteY1" fmla="*/ 174565 h 350139"/>
                <a:gd name="connsiteX2" fmla="*/ 3803459 w 3957485"/>
                <a:gd name="connsiteY2" fmla="*/ 349130 h 350139"/>
                <a:gd name="connsiteX3" fmla="*/ 0 w 3957485"/>
                <a:gd name="connsiteY3" fmla="*/ 350139 h 350139"/>
                <a:gd name="connsiteX4" fmla="*/ 17481 w 3957485"/>
                <a:gd name="connsiteY4" fmla="*/ 327922 h 350139"/>
                <a:gd name="connsiteX5" fmla="*/ 363107 w 3957485"/>
                <a:gd name="connsiteY5" fmla="*/ 177803 h 350139"/>
                <a:gd name="connsiteX6" fmla="*/ 380222 w 3957485"/>
                <a:gd name="connsiteY6" fmla="*/ 179612 h 350139"/>
                <a:gd name="connsiteX7" fmla="*/ 410239 w 3957485"/>
                <a:gd name="connsiteY7" fmla="*/ 121622 h 350139"/>
                <a:gd name="connsiteX8" fmla="*/ 495714 w 3957485"/>
                <a:gd name="connsiteY8" fmla="*/ 18125 h 350139"/>
                <a:gd name="connsiteX9" fmla="*/ 516061 w 3957485"/>
                <a:gd name="connsiteY9" fmla="*/ 2963 h 35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57485" h="350139">
                  <a:moveTo>
                    <a:pt x="3803459" y="0"/>
                  </a:moveTo>
                  <a:lnTo>
                    <a:pt x="3957485" y="174565"/>
                  </a:lnTo>
                  <a:lnTo>
                    <a:pt x="3803459" y="349130"/>
                  </a:lnTo>
                  <a:lnTo>
                    <a:pt x="0" y="350139"/>
                  </a:lnTo>
                  <a:lnTo>
                    <a:pt x="17481" y="327922"/>
                  </a:lnTo>
                  <a:cubicBezTo>
                    <a:pt x="105935" y="235171"/>
                    <a:pt x="228132" y="177803"/>
                    <a:pt x="363107" y="177803"/>
                  </a:cubicBezTo>
                  <a:lnTo>
                    <a:pt x="380222" y="179612"/>
                  </a:lnTo>
                  <a:lnTo>
                    <a:pt x="410239" y="121622"/>
                  </a:lnTo>
                  <a:cubicBezTo>
                    <a:pt x="434724" y="83620"/>
                    <a:pt x="463453" y="48871"/>
                    <a:pt x="495714" y="18125"/>
                  </a:cubicBezTo>
                  <a:lnTo>
                    <a:pt x="516061" y="296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256">
                <a:defRPr/>
              </a:pPr>
              <a:endParaRPr lang="en-US" sz="1799">
                <a:solidFill>
                  <a:prstClr val="white"/>
                </a:solidFill>
              </a:endParaRPr>
            </a:p>
          </p:txBody>
        </p:sp>
        <p:sp>
          <p:nvSpPr>
            <p:cNvPr id="90" name="TextBox 67">
              <a:extLst>
                <a:ext uri="{FF2B5EF4-FFF2-40B4-BE49-F238E27FC236}">
                  <a16:creationId xmlns:a16="http://schemas.microsoft.com/office/drawing/2014/main" id="{6B09D628-F1F9-40D8-B9F6-C7F015C7BF26}"/>
                </a:ext>
              </a:extLst>
            </p:cNvPr>
            <p:cNvSpPr txBox="1"/>
            <p:nvPr/>
          </p:nvSpPr>
          <p:spPr>
            <a:xfrm>
              <a:off x="4083671" y="5322712"/>
              <a:ext cx="2560079" cy="1829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914256"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717074"/>
                  </a:solidFill>
                </a:rPr>
                <a:t>VMware Cloud Foundation</a:t>
              </a:r>
              <a:r>
                <a:rPr lang="en-US" sz="1200" baseline="40000">
                  <a:solidFill>
                    <a:srgbClr val="717074"/>
                  </a:solidFill>
                </a:rPr>
                <a:t>™</a:t>
              </a:r>
            </a:p>
          </p:txBody>
        </p:sp>
        <p:sp>
          <p:nvSpPr>
            <p:cNvPr id="91" name="TextBox 68">
              <a:extLst>
                <a:ext uri="{FF2B5EF4-FFF2-40B4-BE49-F238E27FC236}">
                  <a16:creationId xmlns:a16="http://schemas.microsoft.com/office/drawing/2014/main" id="{0EF59E63-C48E-4963-9D4F-7EF93BA6EF6B}"/>
                </a:ext>
              </a:extLst>
            </p:cNvPr>
            <p:cNvSpPr txBox="1"/>
            <p:nvPr/>
          </p:nvSpPr>
          <p:spPr>
            <a:xfrm>
              <a:off x="4083671" y="4778393"/>
              <a:ext cx="3220250" cy="1730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914256"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717074"/>
                  </a:solidFill>
                </a:rPr>
                <a:t>VMware vRealize</a:t>
              </a:r>
              <a:r>
                <a:rPr lang="en-US" sz="1200" baseline="30000">
                  <a:solidFill>
                    <a:srgbClr val="717074"/>
                  </a:solidFill>
                </a:rPr>
                <a:t>®</a:t>
              </a:r>
              <a:r>
                <a:rPr lang="en-US" sz="1200">
                  <a:solidFill>
                    <a:srgbClr val="717074"/>
                  </a:solidFill>
                </a:rPr>
                <a:t> Cloud Management</a:t>
              </a:r>
              <a:endParaRPr lang="en-US" sz="1200" baseline="50000">
                <a:solidFill>
                  <a:srgbClr val="717074"/>
                </a:solidFill>
              </a:endParaRPr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95B33DFD-0DEA-4A8D-A61C-F61733F486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0532" y="4733966"/>
              <a:ext cx="258017" cy="260267"/>
            </a:xfrm>
            <a:custGeom>
              <a:avLst/>
              <a:gdLst>
                <a:gd name="T0" fmla="*/ 376 w 985"/>
                <a:gd name="T1" fmla="*/ 674 h 980"/>
                <a:gd name="T2" fmla="*/ 310 w 985"/>
                <a:gd name="T3" fmla="*/ 608 h 980"/>
                <a:gd name="T4" fmla="*/ 74 w 985"/>
                <a:gd name="T5" fmla="*/ 831 h 980"/>
                <a:gd name="T6" fmla="*/ 153 w 985"/>
                <a:gd name="T7" fmla="*/ 910 h 980"/>
                <a:gd name="T8" fmla="*/ 364 w 985"/>
                <a:gd name="T9" fmla="*/ 695 h 980"/>
                <a:gd name="T10" fmla="*/ 351 w 985"/>
                <a:gd name="T11" fmla="*/ 554 h 980"/>
                <a:gd name="T12" fmla="*/ 426 w 985"/>
                <a:gd name="T13" fmla="*/ 633 h 980"/>
                <a:gd name="T14" fmla="*/ 447 w 985"/>
                <a:gd name="T15" fmla="*/ 620 h 980"/>
                <a:gd name="T16" fmla="*/ 447 w 985"/>
                <a:gd name="T17" fmla="*/ 612 h 980"/>
                <a:gd name="T18" fmla="*/ 364 w 985"/>
                <a:gd name="T19" fmla="*/ 533 h 980"/>
                <a:gd name="T20" fmla="*/ 347 w 985"/>
                <a:gd name="T21" fmla="*/ 550 h 980"/>
                <a:gd name="T22" fmla="*/ 807 w 985"/>
                <a:gd name="T23" fmla="*/ 202 h 980"/>
                <a:gd name="T24" fmla="*/ 902 w 985"/>
                <a:gd name="T25" fmla="*/ 107 h 980"/>
                <a:gd name="T26" fmla="*/ 786 w 985"/>
                <a:gd name="T27" fmla="*/ 136 h 980"/>
                <a:gd name="T28" fmla="*/ 430 w 985"/>
                <a:gd name="T29" fmla="*/ 500 h 980"/>
                <a:gd name="T30" fmla="*/ 707 w 985"/>
                <a:gd name="T31" fmla="*/ 198 h 980"/>
                <a:gd name="T32" fmla="*/ 885 w 985"/>
                <a:gd name="T33" fmla="*/ 0 h 980"/>
                <a:gd name="T34" fmla="*/ 889 w 985"/>
                <a:gd name="T35" fmla="*/ 256 h 980"/>
                <a:gd name="T36" fmla="*/ 773 w 985"/>
                <a:gd name="T37" fmla="*/ 264 h 980"/>
                <a:gd name="T38" fmla="*/ 492 w 985"/>
                <a:gd name="T39" fmla="*/ 567 h 980"/>
                <a:gd name="T40" fmla="*/ 492 w 985"/>
                <a:gd name="T41" fmla="*/ 666 h 980"/>
                <a:gd name="T42" fmla="*/ 438 w 985"/>
                <a:gd name="T43" fmla="*/ 699 h 980"/>
                <a:gd name="T44" fmla="*/ 186 w 985"/>
                <a:gd name="T45" fmla="*/ 968 h 980"/>
                <a:gd name="T46" fmla="*/ 0 w 985"/>
                <a:gd name="T47" fmla="*/ 852 h 980"/>
                <a:gd name="T48" fmla="*/ 248 w 985"/>
                <a:gd name="T49" fmla="*/ 562 h 980"/>
                <a:gd name="T50" fmla="*/ 302 w 985"/>
                <a:gd name="T51" fmla="*/ 500 h 980"/>
                <a:gd name="T52" fmla="*/ 418 w 985"/>
                <a:gd name="T53" fmla="*/ 488 h 980"/>
                <a:gd name="T54" fmla="*/ 980 w 985"/>
                <a:gd name="T55" fmla="*/ 720 h 980"/>
                <a:gd name="T56" fmla="*/ 778 w 985"/>
                <a:gd name="T57" fmla="*/ 641 h 980"/>
                <a:gd name="T58" fmla="*/ 542 w 985"/>
                <a:gd name="T59" fmla="*/ 575 h 980"/>
                <a:gd name="T60" fmla="*/ 728 w 985"/>
                <a:gd name="T61" fmla="*/ 894 h 980"/>
                <a:gd name="T62" fmla="*/ 972 w 985"/>
                <a:gd name="T63" fmla="*/ 860 h 980"/>
                <a:gd name="T64" fmla="*/ 802 w 985"/>
                <a:gd name="T65" fmla="*/ 790 h 980"/>
                <a:gd name="T66" fmla="*/ 980 w 985"/>
                <a:gd name="T67" fmla="*/ 720 h 980"/>
                <a:gd name="T68" fmla="*/ 289 w 985"/>
                <a:gd name="T69" fmla="*/ 194 h 980"/>
                <a:gd name="T70" fmla="*/ 120 w 985"/>
                <a:gd name="T71" fmla="*/ 124 h 980"/>
                <a:gd name="T72" fmla="*/ 368 w 985"/>
                <a:gd name="T73" fmla="*/ 91 h 980"/>
                <a:gd name="T74" fmla="*/ 492 w 985"/>
                <a:gd name="T75" fmla="*/ 355 h 980"/>
                <a:gd name="T76" fmla="*/ 314 w 985"/>
                <a:gd name="T77" fmla="*/ 347 h 980"/>
                <a:gd name="T78" fmla="*/ 115 w 985"/>
                <a:gd name="T79" fmla="*/ 264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5" h="980">
                  <a:moveTo>
                    <a:pt x="364" y="695"/>
                  </a:moveTo>
                  <a:cubicBezTo>
                    <a:pt x="376" y="674"/>
                    <a:pt x="376" y="674"/>
                    <a:pt x="376" y="674"/>
                  </a:cubicBezTo>
                  <a:cubicBezTo>
                    <a:pt x="343" y="641"/>
                    <a:pt x="343" y="641"/>
                    <a:pt x="343" y="641"/>
                  </a:cubicBezTo>
                  <a:cubicBezTo>
                    <a:pt x="310" y="608"/>
                    <a:pt x="310" y="608"/>
                    <a:pt x="310" y="608"/>
                  </a:cubicBezTo>
                  <a:cubicBezTo>
                    <a:pt x="289" y="616"/>
                    <a:pt x="289" y="616"/>
                    <a:pt x="289" y="616"/>
                  </a:cubicBezTo>
                  <a:cubicBezTo>
                    <a:pt x="74" y="831"/>
                    <a:pt x="74" y="831"/>
                    <a:pt x="74" y="831"/>
                  </a:cubicBezTo>
                  <a:cubicBezTo>
                    <a:pt x="74" y="831"/>
                    <a:pt x="74" y="831"/>
                    <a:pt x="74" y="831"/>
                  </a:cubicBezTo>
                  <a:cubicBezTo>
                    <a:pt x="153" y="910"/>
                    <a:pt x="153" y="910"/>
                    <a:pt x="153" y="910"/>
                  </a:cubicBezTo>
                  <a:cubicBezTo>
                    <a:pt x="153" y="910"/>
                    <a:pt x="153" y="910"/>
                    <a:pt x="153" y="910"/>
                  </a:cubicBezTo>
                  <a:lnTo>
                    <a:pt x="364" y="695"/>
                  </a:lnTo>
                  <a:close/>
                  <a:moveTo>
                    <a:pt x="347" y="550"/>
                  </a:moveTo>
                  <a:cubicBezTo>
                    <a:pt x="347" y="554"/>
                    <a:pt x="351" y="554"/>
                    <a:pt x="351" y="554"/>
                  </a:cubicBezTo>
                  <a:cubicBezTo>
                    <a:pt x="405" y="608"/>
                    <a:pt x="405" y="608"/>
                    <a:pt x="405" y="608"/>
                  </a:cubicBezTo>
                  <a:cubicBezTo>
                    <a:pt x="426" y="633"/>
                    <a:pt x="426" y="633"/>
                    <a:pt x="426" y="633"/>
                  </a:cubicBezTo>
                  <a:cubicBezTo>
                    <a:pt x="430" y="633"/>
                    <a:pt x="434" y="633"/>
                    <a:pt x="434" y="633"/>
                  </a:cubicBezTo>
                  <a:cubicBezTo>
                    <a:pt x="447" y="620"/>
                    <a:pt x="447" y="620"/>
                    <a:pt x="447" y="620"/>
                  </a:cubicBezTo>
                  <a:cubicBezTo>
                    <a:pt x="447" y="616"/>
                    <a:pt x="447" y="616"/>
                    <a:pt x="447" y="616"/>
                  </a:cubicBezTo>
                  <a:cubicBezTo>
                    <a:pt x="447" y="612"/>
                    <a:pt x="447" y="612"/>
                    <a:pt x="447" y="612"/>
                  </a:cubicBezTo>
                  <a:cubicBezTo>
                    <a:pt x="368" y="533"/>
                    <a:pt x="368" y="533"/>
                    <a:pt x="368" y="533"/>
                  </a:cubicBezTo>
                  <a:cubicBezTo>
                    <a:pt x="364" y="533"/>
                    <a:pt x="364" y="533"/>
                    <a:pt x="364" y="533"/>
                  </a:cubicBezTo>
                  <a:cubicBezTo>
                    <a:pt x="351" y="550"/>
                    <a:pt x="351" y="550"/>
                    <a:pt x="351" y="550"/>
                  </a:cubicBezTo>
                  <a:lnTo>
                    <a:pt x="347" y="550"/>
                  </a:lnTo>
                  <a:close/>
                  <a:moveTo>
                    <a:pt x="778" y="178"/>
                  </a:moveTo>
                  <a:cubicBezTo>
                    <a:pt x="807" y="202"/>
                    <a:pt x="807" y="202"/>
                    <a:pt x="807" y="202"/>
                  </a:cubicBezTo>
                  <a:cubicBezTo>
                    <a:pt x="848" y="198"/>
                    <a:pt x="848" y="198"/>
                    <a:pt x="848" y="198"/>
                  </a:cubicBezTo>
                  <a:cubicBezTo>
                    <a:pt x="902" y="107"/>
                    <a:pt x="902" y="107"/>
                    <a:pt x="902" y="107"/>
                  </a:cubicBezTo>
                  <a:cubicBezTo>
                    <a:pt x="877" y="82"/>
                    <a:pt x="877" y="82"/>
                    <a:pt x="877" y="82"/>
                  </a:cubicBezTo>
                  <a:cubicBezTo>
                    <a:pt x="786" y="136"/>
                    <a:pt x="786" y="136"/>
                    <a:pt x="786" y="136"/>
                  </a:cubicBezTo>
                  <a:lnTo>
                    <a:pt x="778" y="178"/>
                  </a:lnTo>
                  <a:close/>
                  <a:moveTo>
                    <a:pt x="430" y="500"/>
                  </a:moveTo>
                  <a:cubicBezTo>
                    <a:pt x="720" y="211"/>
                    <a:pt x="720" y="211"/>
                    <a:pt x="720" y="211"/>
                  </a:cubicBezTo>
                  <a:cubicBezTo>
                    <a:pt x="707" y="198"/>
                    <a:pt x="707" y="198"/>
                    <a:pt x="707" y="198"/>
                  </a:cubicBezTo>
                  <a:cubicBezTo>
                    <a:pt x="728" y="95"/>
                    <a:pt x="728" y="95"/>
                    <a:pt x="728" y="95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985" y="95"/>
                    <a:pt x="985" y="95"/>
                    <a:pt x="985" y="95"/>
                  </a:cubicBezTo>
                  <a:cubicBezTo>
                    <a:pt x="889" y="256"/>
                    <a:pt x="889" y="256"/>
                    <a:pt x="889" y="256"/>
                  </a:cubicBezTo>
                  <a:cubicBezTo>
                    <a:pt x="786" y="277"/>
                    <a:pt x="786" y="277"/>
                    <a:pt x="786" y="277"/>
                  </a:cubicBezTo>
                  <a:cubicBezTo>
                    <a:pt x="773" y="264"/>
                    <a:pt x="773" y="264"/>
                    <a:pt x="773" y="264"/>
                  </a:cubicBezTo>
                  <a:cubicBezTo>
                    <a:pt x="484" y="554"/>
                    <a:pt x="484" y="554"/>
                    <a:pt x="484" y="554"/>
                  </a:cubicBezTo>
                  <a:cubicBezTo>
                    <a:pt x="492" y="567"/>
                    <a:pt x="492" y="567"/>
                    <a:pt x="492" y="567"/>
                  </a:cubicBezTo>
                  <a:cubicBezTo>
                    <a:pt x="509" y="579"/>
                    <a:pt x="513" y="596"/>
                    <a:pt x="513" y="616"/>
                  </a:cubicBezTo>
                  <a:cubicBezTo>
                    <a:pt x="513" y="633"/>
                    <a:pt x="509" y="653"/>
                    <a:pt x="492" y="666"/>
                  </a:cubicBezTo>
                  <a:cubicBezTo>
                    <a:pt x="480" y="678"/>
                    <a:pt x="480" y="678"/>
                    <a:pt x="480" y="678"/>
                  </a:cubicBezTo>
                  <a:cubicBezTo>
                    <a:pt x="467" y="691"/>
                    <a:pt x="455" y="699"/>
                    <a:pt x="438" y="699"/>
                  </a:cubicBezTo>
                  <a:cubicBezTo>
                    <a:pt x="422" y="736"/>
                    <a:pt x="422" y="736"/>
                    <a:pt x="422" y="736"/>
                  </a:cubicBezTo>
                  <a:cubicBezTo>
                    <a:pt x="186" y="968"/>
                    <a:pt x="186" y="968"/>
                    <a:pt x="186" y="968"/>
                  </a:cubicBezTo>
                  <a:cubicBezTo>
                    <a:pt x="128" y="980"/>
                    <a:pt x="128" y="980"/>
                    <a:pt x="128" y="980"/>
                  </a:cubicBezTo>
                  <a:cubicBezTo>
                    <a:pt x="0" y="852"/>
                    <a:pt x="0" y="852"/>
                    <a:pt x="0" y="852"/>
                  </a:cubicBezTo>
                  <a:cubicBezTo>
                    <a:pt x="16" y="798"/>
                    <a:pt x="16" y="798"/>
                    <a:pt x="16" y="798"/>
                  </a:cubicBezTo>
                  <a:cubicBezTo>
                    <a:pt x="248" y="562"/>
                    <a:pt x="248" y="562"/>
                    <a:pt x="248" y="562"/>
                  </a:cubicBezTo>
                  <a:cubicBezTo>
                    <a:pt x="285" y="546"/>
                    <a:pt x="285" y="546"/>
                    <a:pt x="285" y="546"/>
                  </a:cubicBezTo>
                  <a:cubicBezTo>
                    <a:pt x="285" y="529"/>
                    <a:pt x="293" y="513"/>
                    <a:pt x="302" y="500"/>
                  </a:cubicBezTo>
                  <a:cubicBezTo>
                    <a:pt x="318" y="488"/>
                    <a:pt x="318" y="488"/>
                    <a:pt x="318" y="488"/>
                  </a:cubicBezTo>
                  <a:cubicBezTo>
                    <a:pt x="343" y="463"/>
                    <a:pt x="389" y="463"/>
                    <a:pt x="418" y="488"/>
                  </a:cubicBezTo>
                  <a:lnTo>
                    <a:pt x="430" y="500"/>
                  </a:lnTo>
                  <a:close/>
                  <a:moveTo>
                    <a:pt x="980" y="720"/>
                  </a:moveTo>
                  <a:cubicBezTo>
                    <a:pt x="972" y="703"/>
                    <a:pt x="960" y="687"/>
                    <a:pt x="947" y="674"/>
                  </a:cubicBezTo>
                  <a:cubicBezTo>
                    <a:pt x="902" y="629"/>
                    <a:pt x="836" y="616"/>
                    <a:pt x="778" y="641"/>
                  </a:cubicBezTo>
                  <a:cubicBezTo>
                    <a:pt x="629" y="488"/>
                    <a:pt x="629" y="488"/>
                    <a:pt x="629" y="488"/>
                  </a:cubicBezTo>
                  <a:cubicBezTo>
                    <a:pt x="542" y="575"/>
                    <a:pt x="542" y="575"/>
                    <a:pt x="542" y="575"/>
                  </a:cubicBezTo>
                  <a:cubicBezTo>
                    <a:pt x="695" y="724"/>
                    <a:pt x="695" y="724"/>
                    <a:pt x="695" y="724"/>
                  </a:cubicBezTo>
                  <a:cubicBezTo>
                    <a:pt x="670" y="782"/>
                    <a:pt x="682" y="848"/>
                    <a:pt x="728" y="894"/>
                  </a:cubicBezTo>
                  <a:cubicBezTo>
                    <a:pt x="790" y="956"/>
                    <a:pt x="885" y="956"/>
                    <a:pt x="947" y="894"/>
                  </a:cubicBezTo>
                  <a:cubicBezTo>
                    <a:pt x="956" y="885"/>
                    <a:pt x="964" y="873"/>
                    <a:pt x="972" y="860"/>
                  </a:cubicBezTo>
                  <a:cubicBezTo>
                    <a:pt x="869" y="860"/>
                    <a:pt x="869" y="860"/>
                    <a:pt x="869" y="860"/>
                  </a:cubicBezTo>
                  <a:cubicBezTo>
                    <a:pt x="802" y="790"/>
                    <a:pt x="802" y="790"/>
                    <a:pt x="802" y="790"/>
                  </a:cubicBezTo>
                  <a:cubicBezTo>
                    <a:pt x="869" y="720"/>
                    <a:pt x="869" y="720"/>
                    <a:pt x="869" y="720"/>
                  </a:cubicBezTo>
                  <a:lnTo>
                    <a:pt x="980" y="720"/>
                  </a:lnTo>
                  <a:close/>
                  <a:moveTo>
                    <a:pt x="227" y="264"/>
                  </a:moveTo>
                  <a:cubicBezTo>
                    <a:pt x="289" y="194"/>
                    <a:pt x="289" y="194"/>
                    <a:pt x="289" y="194"/>
                  </a:cubicBezTo>
                  <a:cubicBezTo>
                    <a:pt x="227" y="124"/>
                    <a:pt x="227" y="124"/>
                    <a:pt x="227" y="124"/>
                  </a:cubicBezTo>
                  <a:cubicBezTo>
                    <a:pt x="120" y="124"/>
                    <a:pt x="120" y="124"/>
                    <a:pt x="120" y="124"/>
                  </a:cubicBezTo>
                  <a:cubicBezTo>
                    <a:pt x="128" y="111"/>
                    <a:pt x="136" y="103"/>
                    <a:pt x="144" y="91"/>
                  </a:cubicBezTo>
                  <a:cubicBezTo>
                    <a:pt x="206" y="33"/>
                    <a:pt x="306" y="33"/>
                    <a:pt x="368" y="91"/>
                  </a:cubicBezTo>
                  <a:cubicBezTo>
                    <a:pt x="413" y="136"/>
                    <a:pt x="422" y="206"/>
                    <a:pt x="401" y="260"/>
                  </a:cubicBezTo>
                  <a:cubicBezTo>
                    <a:pt x="492" y="355"/>
                    <a:pt x="492" y="355"/>
                    <a:pt x="492" y="355"/>
                  </a:cubicBezTo>
                  <a:cubicBezTo>
                    <a:pt x="409" y="438"/>
                    <a:pt x="409" y="438"/>
                    <a:pt x="409" y="438"/>
                  </a:cubicBezTo>
                  <a:cubicBezTo>
                    <a:pt x="314" y="347"/>
                    <a:pt x="314" y="347"/>
                    <a:pt x="314" y="347"/>
                  </a:cubicBezTo>
                  <a:cubicBezTo>
                    <a:pt x="260" y="368"/>
                    <a:pt x="190" y="360"/>
                    <a:pt x="144" y="310"/>
                  </a:cubicBezTo>
                  <a:cubicBezTo>
                    <a:pt x="132" y="298"/>
                    <a:pt x="120" y="281"/>
                    <a:pt x="115" y="264"/>
                  </a:cubicBezTo>
                  <a:lnTo>
                    <a:pt x="227" y="264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31" tIns="45716" rIns="91431" bIns="45716" numCol="1" anchor="t" anchorCtr="0" compatLnSpc="1">
              <a:prstTxWarp prst="textNoShape">
                <a:avLst/>
              </a:prstTxWarp>
            </a:bodyPr>
            <a:lstStyle/>
            <a:p>
              <a:pPr defTabSz="914256"/>
              <a:endParaRPr lang="en-US">
                <a:solidFill>
                  <a:srgbClr val="717074"/>
                </a:solidFill>
              </a:endParaRPr>
            </a:p>
          </p:txBody>
        </p:sp>
        <p:grpSp>
          <p:nvGrpSpPr>
            <p:cNvPr id="93" name="Group 155">
              <a:extLst>
                <a:ext uri="{FF2B5EF4-FFF2-40B4-BE49-F238E27FC236}">
                  <a16:creationId xmlns:a16="http://schemas.microsoft.com/office/drawing/2014/main" id="{E25DB13B-8418-4005-B6E3-E46B2BF41A3E}"/>
                </a:ext>
              </a:extLst>
            </p:cNvPr>
            <p:cNvGrpSpPr/>
            <p:nvPr/>
          </p:nvGrpSpPr>
          <p:grpSpPr>
            <a:xfrm>
              <a:off x="3176454" y="5275978"/>
              <a:ext cx="765181" cy="254917"/>
              <a:chOff x="11388097" y="4944192"/>
              <a:chExt cx="3058756" cy="1019013"/>
            </a:xfrm>
            <a:solidFill>
              <a:schemeClr val="tx1">
                <a:lumMod val="60000"/>
                <a:lumOff val="40000"/>
              </a:schemeClr>
            </a:solidFill>
          </p:grpSpPr>
          <p:sp>
            <p:nvSpPr>
              <p:cNvPr id="94" name="Freeform 78">
                <a:extLst>
                  <a:ext uri="{FF2B5EF4-FFF2-40B4-BE49-F238E27FC236}">
                    <a16:creationId xmlns:a16="http://schemas.microsoft.com/office/drawing/2014/main" id="{C2377151-C130-4365-A8BD-14D58D43AEF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3687766" y="4944192"/>
                <a:ext cx="759087" cy="1019013"/>
              </a:xfrm>
              <a:custGeom>
                <a:avLst/>
                <a:gdLst>
                  <a:gd name="T0" fmla="*/ 143 w 286"/>
                  <a:gd name="T1" fmla="*/ 0 h 384"/>
                  <a:gd name="T2" fmla="*/ 0 w 286"/>
                  <a:gd name="T3" fmla="*/ 43 h 384"/>
                  <a:gd name="T4" fmla="*/ 0 w 286"/>
                  <a:gd name="T5" fmla="*/ 341 h 384"/>
                  <a:gd name="T6" fmla="*/ 143 w 286"/>
                  <a:gd name="T7" fmla="*/ 384 h 384"/>
                  <a:gd name="T8" fmla="*/ 286 w 286"/>
                  <a:gd name="T9" fmla="*/ 341 h 384"/>
                  <a:gd name="T10" fmla="*/ 286 w 286"/>
                  <a:gd name="T11" fmla="*/ 43 h 384"/>
                  <a:gd name="T12" fmla="*/ 143 w 286"/>
                  <a:gd name="T13" fmla="*/ 0 h 384"/>
                  <a:gd name="T14" fmla="*/ 143 w 286"/>
                  <a:gd name="T15" fmla="*/ 16 h 384"/>
                  <a:gd name="T16" fmla="*/ 270 w 286"/>
                  <a:gd name="T17" fmla="*/ 43 h 384"/>
                  <a:gd name="T18" fmla="*/ 143 w 286"/>
                  <a:gd name="T19" fmla="*/ 69 h 384"/>
                  <a:gd name="T20" fmla="*/ 16 w 286"/>
                  <a:gd name="T21" fmla="*/ 43 h 384"/>
                  <a:gd name="T22" fmla="*/ 143 w 286"/>
                  <a:gd name="T23" fmla="*/ 16 h 384"/>
                  <a:gd name="T24" fmla="*/ 270 w 286"/>
                  <a:gd name="T25" fmla="*/ 341 h 384"/>
                  <a:gd name="T26" fmla="*/ 143 w 286"/>
                  <a:gd name="T27" fmla="*/ 368 h 384"/>
                  <a:gd name="T28" fmla="*/ 16 w 286"/>
                  <a:gd name="T29" fmla="*/ 341 h 384"/>
                  <a:gd name="T30" fmla="*/ 16 w 286"/>
                  <a:gd name="T31" fmla="*/ 263 h 384"/>
                  <a:gd name="T32" fmla="*/ 144 w 286"/>
                  <a:gd name="T33" fmla="*/ 285 h 384"/>
                  <a:gd name="T34" fmla="*/ 270 w 286"/>
                  <a:gd name="T35" fmla="*/ 262 h 384"/>
                  <a:gd name="T36" fmla="*/ 270 w 286"/>
                  <a:gd name="T37" fmla="*/ 341 h 384"/>
                  <a:gd name="T38" fmla="*/ 270 w 286"/>
                  <a:gd name="T39" fmla="*/ 243 h 384"/>
                  <a:gd name="T40" fmla="*/ 144 w 286"/>
                  <a:gd name="T41" fmla="*/ 269 h 384"/>
                  <a:gd name="T42" fmla="*/ 16 w 286"/>
                  <a:gd name="T43" fmla="*/ 242 h 384"/>
                  <a:gd name="T44" fmla="*/ 16 w 286"/>
                  <a:gd name="T45" fmla="*/ 163 h 384"/>
                  <a:gd name="T46" fmla="*/ 143 w 286"/>
                  <a:gd name="T47" fmla="*/ 185 h 384"/>
                  <a:gd name="T48" fmla="*/ 270 w 286"/>
                  <a:gd name="T49" fmla="*/ 163 h 384"/>
                  <a:gd name="T50" fmla="*/ 270 w 286"/>
                  <a:gd name="T51" fmla="*/ 243 h 384"/>
                  <a:gd name="T52" fmla="*/ 143 w 286"/>
                  <a:gd name="T53" fmla="*/ 169 h 384"/>
                  <a:gd name="T54" fmla="*/ 16 w 286"/>
                  <a:gd name="T55" fmla="*/ 142 h 384"/>
                  <a:gd name="T56" fmla="*/ 16 w 286"/>
                  <a:gd name="T57" fmla="*/ 64 h 384"/>
                  <a:gd name="T58" fmla="*/ 143 w 286"/>
                  <a:gd name="T59" fmla="*/ 85 h 384"/>
                  <a:gd name="T60" fmla="*/ 270 w 286"/>
                  <a:gd name="T61" fmla="*/ 64 h 384"/>
                  <a:gd name="T62" fmla="*/ 270 w 286"/>
                  <a:gd name="T63" fmla="*/ 142 h 384"/>
                  <a:gd name="T64" fmla="*/ 143 w 286"/>
                  <a:gd name="T65" fmla="*/ 16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6" h="384">
                    <a:moveTo>
                      <a:pt x="143" y="0"/>
                    </a:moveTo>
                    <a:cubicBezTo>
                      <a:pt x="74" y="0"/>
                      <a:pt x="0" y="13"/>
                      <a:pt x="0" y="43"/>
                    </a:cubicBezTo>
                    <a:cubicBezTo>
                      <a:pt x="0" y="341"/>
                      <a:pt x="0" y="341"/>
                      <a:pt x="0" y="341"/>
                    </a:cubicBezTo>
                    <a:cubicBezTo>
                      <a:pt x="0" y="371"/>
                      <a:pt x="74" y="384"/>
                      <a:pt x="143" y="384"/>
                    </a:cubicBezTo>
                    <a:cubicBezTo>
                      <a:pt x="212" y="384"/>
                      <a:pt x="286" y="371"/>
                      <a:pt x="286" y="341"/>
                    </a:cubicBezTo>
                    <a:cubicBezTo>
                      <a:pt x="286" y="43"/>
                      <a:pt x="286" y="43"/>
                      <a:pt x="286" y="43"/>
                    </a:cubicBezTo>
                    <a:cubicBezTo>
                      <a:pt x="286" y="13"/>
                      <a:pt x="212" y="0"/>
                      <a:pt x="143" y="0"/>
                    </a:cubicBezTo>
                    <a:close/>
                    <a:moveTo>
                      <a:pt x="143" y="16"/>
                    </a:moveTo>
                    <a:cubicBezTo>
                      <a:pt x="227" y="16"/>
                      <a:pt x="270" y="35"/>
                      <a:pt x="270" y="43"/>
                    </a:cubicBezTo>
                    <a:cubicBezTo>
                      <a:pt x="270" y="51"/>
                      <a:pt x="227" y="69"/>
                      <a:pt x="143" y="69"/>
                    </a:cubicBezTo>
                    <a:cubicBezTo>
                      <a:pt x="59" y="69"/>
                      <a:pt x="16" y="51"/>
                      <a:pt x="16" y="43"/>
                    </a:cubicBezTo>
                    <a:cubicBezTo>
                      <a:pt x="16" y="35"/>
                      <a:pt x="59" y="16"/>
                      <a:pt x="143" y="16"/>
                    </a:cubicBezTo>
                    <a:close/>
                    <a:moveTo>
                      <a:pt x="270" y="341"/>
                    </a:moveTo>
                    <a:cubicBezTo>
                      <a:pt x="270" y="351"/>
                      <a:pt x="225" y="368"/>
                      <a:pt x="143" y="368"/>
                    </a:cubicBezTo>
                    <a:cubicBezTo>
                      <a:pt x="61" y="368"/>
                      <a:pt x="16" y="351"/>
                      <a:pt x="16" y="341"/>
                    </a:cubicBezTo>
                    <a:cubicBezTo>
                      <a:pt x="16" y="263"/>
                      <a:pt x="16" y="263"/>
                      <a:pt x="16" y="263"/>
                    </a:cubicBezTo>
                    <a:cubicBezTo>
                      <a:pt x="42" y="278"/>
                      <a:pt x="94" y="285"/>
                      <a:pt x="144" y="285"/>
                    </a:cubicBezTo>
                    <a:cubicBezTo>
                      <a:pt x="196" y="285"/>
                      <a:pt x="244" y="276"/>
                      <a:pt x="270" y="262"/>
                    </a:cubicBezTo>
                    <a:lnTo>
                      <a:pt x="270" y="341"/>
                    </a:lnTo>
                    <a:close/>
                    <a:moveTo>
                      <a:pt x="270" y="243"/>
                    </a:moveTo>
                    <a:cubicBezTo>
                      <a:pt x="254" y="256"/>
                      <a:pt x="204" y="269"/>
                      <a:pt x="144" y="269"/>
                    </a:cubicBezTo>
                    <a:cubicBezTo>
                      <a:pt x="60" y="269"/>
                      <a:pt x="16" y="250"/>
                      <a:pt x="16" y="242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42" y="178"/>
                      <a:pt x="94" y="185"/>
                      <a:pt x="143" y="185"/>
                    </a:cubicBezTo>
                    <a:cubicBezTo>
                      <a:pt x="192" y="185"/>
                      <a:pt x="244" y="178"/>
                      <a:pt x="270" y="163"/>
                    </a:cubicBezTo>
                    <a:lnTo>
                      <a:pt x="270" y="243"/>
                    </a:lnTo>
                    <a:close/>
                    <a:moveTo>
                      <a:pt x="143" y="169"/>
                    </a:moveTo>
                    <a:cubicBezTo>
                      <a:pt x="61" y="169"/>
                      <a:pt x="16" y="151"/>
                      <a:pt x="16" y="142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42" y="79"/>
                      <a:pt x="94" y="85"/>
                      <a:pt x="143" y="85"/>
                    </a:cubicBezTo>
                    <a:cubicBezTo>
                      <a:pt x="192" y="85"/>
                      <a:pt x="244" y="79"/>
                      <a:pt x="270" y="64"/>
                    </a:cubicBezTo>
                    <a:cubicBezTo>
                      <a:pt x="270" y="142"/>
                      <a:pt x="270" y="142"/>
                      <a:pt x="270" y="142"/>
                    </a:cubicBezTo>
                    <a:cubicBezTo>
                      <a:pt x="270" y="151"/>
                      <a:pt x="225" y="169"/>
                      <a:pt x="143" y="169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pPr defTabSz="914256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95" name="Freeform 74">
                <a:extLst>
                  <a:ext uri="{FF2B5EF4-FFF2-40B4-BE49-F238E27FC236}">
                    <a16:creationId xmlns:a16="http://schemas.microsoft.com/office/drawing/2014/main" id="{6656CC68-E684-4983-A8CB-FC178EB0C18C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1388097" y="4969268"/>
                <a:ext cx="968859" cy="968860"/>
              </a:xfrm>
              <a:custGeom>
                <a:avLst/>
                <a:gdLst>
                  <a:gd name="T0" fmla="*/ 0 w 384"/>
                  <a:gd name="T1" fmla="*/ 109 h 384"/>
                  <a:gd name="T2" fmla="*/ 384 w 384"/>
                  <a:gd name="T3" fmla="*/ 0 h 384"/>
                  <a:gd name="T4" fmla="*/ 368 w 384"/>
                  <a:gd name="T5" fmla="*/ 93 h 384"/>
                  <a:gd name="T6" fmla="*/ 16 w 384"/>
                  <a:gd name="T7" fmla="*/ 16 h 384"/>
                  <a:gd name="T8" fmla="*/ 368 w 384"/>
                  <a:gd name="T9" fmla="*/ 93 h 384"/>
                  <a:gd name="T10" fmla="*/ 384 w 384"/>
                  <a:gd name="T11" fmla="*/ 247 h 384"/>
                  <a:gd name="T12" fmla="*/ 0 w 384"/>
                  <a:gd name="T13" fmla="*/ 138 h 384"/>
                  <a:gd name="T14" fmla="*/ 16 w 384"/>
                  <a:gd name="T15" fmla="*/ 154 h 384"/>
                  <a:gd name="T16" fmla="*/ 368 w 384"/>
                  <a:gd name="T17" fmla="*/ 231 h 384"/>
                  <a:gd name="T18" fmla="*/ 16 w 384"/>
                  <a:gd name="T19" fmla="*/ 154 h 384"/>
                  <a:gd name="T20" fmla="*/ 384 w 384"/>
                  <a:gd name="T21" fmla="*/ 384 h 384"/>
                  <a:gd name="T22" fmla="*/ 0 w 384"/>
                  <a:gd name="T23" fmla="*/ 275 h 384"/>
                  <a:gd name="T24" fmla="*/ 16 w 384"/>
                  <a:gd name="T25" fmla="*/ 291 h 384"/>
                  <a:gd name="T26" fmla="*/ 368 w 384"/>
                  <a:gd name="T27" fmla="*/ 368 h 384"/>
                  <a:gd name="T28" fmla="*/ 16 w 384"/>
                  <a:gd name="T29" fmla="*/ 291 h 384"/>
                  <a:gd name="T30" fmla="*/ 330 w 384"/>
                  <a:gd name="T31" fmla="*/ 82 h 384"/>
                  <a:gd name="T32" fmla="*/ 346 w 384"/>
                  <a:gd name="T33" fmla="*/ 27 h 384"/>
                  <a:gd name="T34" fmla="*/ 315 w 384"/>
                  <a:gd name="T35" fmla="*/ 82 h 384"/>
                  <a:gd name="T36" fmla="*/ 299 w 384"/>
                  <a:gd name="T37" fmla="*/ 27 h 384"/>
                  <a:gd name="T38" fmla="*/ 315 w 384"/>
                  <a:gd name="T39" fmla="*/ 82 h 384"/>
                  <a:gd name="T40" fmla="*/ 268 w 384"/>
                  <a:gd name="T41" fmla="*/ 82 h 384"/>
                  <a:gd name="T42" fmla="*/ 284 w 384"/>
                  <a:gd name="T43" fmla="*/ 27 h 384"/>
                  <a:gd name="T44" fmla="*/ 268 w 384"/>
                  <a:gd name="T45" fmla="*/ 165 h 384"/>
                  <a:gd name="T46" fmla="*/ 284 w 384"/>
                  <a:gd name="T47" fmla="*/ 219 h 384"/>
                  <a:gd name="T48" fmla="*/ 268 w 384"/>
                  <a:gd name="T49" fmla="*/ 165 h 384"/>
                  <a:gd name="T50" fmla="*/ 237 w 384"/>
                  <a:gd name="T51" fmla="*/ 82 h 384"/>
                  <a:gd name="T52" fmla="*/ 253 w 384"/>
                  <a:gd name="T53" fmla="*/ 27 h 384"/>
                  <a:gd name="T54" fmla="*/ 237 w 384"/>
                  <a:gd name="T55" fmla="*/ 165 h 384"/>
                  <a:gd name="T56" fmla="*/ 253 w 384"/>
                  <a:gd name="T57" fmla="*/ 219 h 384"/>
                  <a:gd name="T58" fmla="*/ 237 w 384"/>
                  <a:gd name="T59" fmla="*/ 165 h 384"/>
                  <a:gd name="T60" fmla="*/ 64 w 384"/>
                  <a:gd name="T61" fmla="*/ 35 h 384"/>
                  <a:gd name="T62" fmla="*/ 64 w 384"/>
                  <a:gd name="T63" fmla="*/ 71 h 384"/>
                  <a:gd name="T64" fmla="*/ 330 w 384"/>
                  <a:gd name="T65" fmla="*/ 165 h 384"/>
                  <a:gd name="T66" fmla="*/ 346 w 384"/>
                  <a:gd name="T67" fmla="*/ 219 h 384"/>
                  <a:gd name="T68" fmla="*/ 330 w 384"/>
                  <a:gd name="T69" fmla="*/ 165 h 384"/>
                  <a:gd name="T70" fmla="*/ 315 w 384"/>
                  <a:gd name="T71" fmla="*/ 165 h 384"/>
                  <a:gd name="T72" fmla="*/ 299 w 384"/>
                  <a:gd name="T73" fmla="*/ 219 h 384"/>
                  <a:gd name="T74" fmla="*/ 82 w 384"/>
                  <a:gd name="T75" fmla="*/ 191 h 384"/>
                  <a:gd name="T76" fmla="*/ 45 w 384"/>
                  <a:gd name="T77" fmla="*/ 191 h 384"/>
                  <a:gd name="T78" fmla="*/ 82 w 384"/>
                  <a:gd name="T79" fmla="*/ 191 h 384"/>
                  <a:gd name="T80" fmla="*/ 346 w 384"/>
                  <a:gd name="T81" fmla="*/ 302 h 384"/>
                  <a:gd name="T82" fmla="*/ 330 w 384"/>
                  <a:gd name="T83" fmla="*/ 357 h 384"/>
                  <a:gd name="T84" fmla="*/ 299 w 384"/>
                  <a:gd name="T85" fmla="*/ 302 h 384"/>
                  <a:gd name="T86" fmla="*/ 315 w 384"/>
                  <a:gd name="T87" fmla="*/ 357 h 384"/>
                  <a:gd name="T88" fmla="*/ 299 w 384"/>
                  <a:gd name="T89" fmla="*/ 302 h 384"/>
                  <a:gd name="T90" fmla="*/ 284 w 384"/>
                  <a:gd name="T91" fmla="*/ 302 h 384"/>
                  <a:gd name="T92" fmla="*/ 268 w 384"/>
                  <a:gd name="T93" fmla="*/ 357 h 384"/>
                  <a:gd name="T94" fmla="*/ 237 w 384"/>
                  <a:gd name="T95" fmla="*/ 302 h 384"/>
                  <a:gd name="T96" fmla="*/ 253 w 384"/>
                  <a:gd name="T97" fmla="*/ 357 h 384"/>
                  <a:gd name="T98" fmla="*/ 237 w 384"/>
                  <a:gd name="T99" fmla="*/ 302 h 384"/>
                  <a:gd name="T100" fmla="*/ 64 w 384"/>
                  <a:gd name="T101" fmla="*/ 346 h 384"/>
                  <a:gd name="T102" fmla="*/ 64 w 384"/>
                  <a:gd name="T103" fmla="*/ 31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84" h="384">
                    <a:moveTo>
                      <a:pt x="0" y="0"/>
                    </a:moveTo>
                    <a:cubicBezTo>
                      <a:pt x="0" y="109"/>
                      <a:pt x="0" y="109"/>
                      <a:pt x="0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4" y="0"/>
                      <a:pt x="384" y="0"/>
                      <a:pt x="384" y="0"/>
                    </a:cubicBezTo>
                    <a:lnTo>
                      <a:pt x="0" y="0"/>
                    </a:lnTo>
                    <a:close/>
                    <a:moveTo>
                      <a:pt x="368" y="93"/>
                    </a:move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68" y="16"/>
                      <a:pt x="368" y="16"/>
                      <a:pt x="368" y="16"/>
                    </a:cubicBezTo>
                    <a:lnTo>
                      <a:pt x="368" y="93"/>
                    </a:lnTo>
                    <a:close/>
                    <a:moveTo>
                      <a:pt x="0" y="247"/>
                    </a:moveTo>
                    <a:cubicBezTo>
                      <a:pt x="384" y="247"/>
                      <a:pt x="384" y="247"/>
                      <a:pt x="384" y="247"/>
                    </a:cubicBezTo>
                    <a:cubicBezTo>
                      <a:pt x="384" y="138"/>
                      <a:pt x="384" y="138"/>
                      <a:pt x="384" y="138"/>
                    </a:cubicBezTo>
                    <a:cubicBezTo>
                      <a:pt x="0" y="138"/>
                      <a:pt x="0" y="138"/>
                      <a:pt x="0" y="138"/>
                    </a:cubicBezTo>
                    <a:lnTo>
                      <a:pt x="0" y="247"/>
                    </a:lnTo>
                    <a:close/>
                    <a:moveTo>
                      <a:pt x="16" y="154"/>
                    </a:moveTo>
                    <a:cubicBezTo>
                      <a:pt x="368" y="154"/>
                      <a:pt x="368" y="154"/>
                      <a:pt x="368" y="154"/>
                    </a:cubicBezTo>
                    <a:cubicBezTo>
                      <a:pt x="368" y="231"/>
                      <a:pt x="368" y="231"/>
                      <a:pt x="368" y="231"/>
                    </a:cubicBezTo>
                    <a:cubicBezTo>
                      <a:pt x="16" y="231"/>
                      <a:pt x="16" y="231"/>
                      <a:pt x="16" y="231"/>
                    </a:cubicBezTo>
                    <a:lnTo>
                      <a:pt x="16" y="154"/>
                    </a:lnTo>
                    <a:close/>
                    <a:moveTo>
                      <a:pt x="0" y="384"/>
                    </a:moveTo>
                    <a:cubicBezTo>
                      <a:pt x="384" y="384"/>
                      <a:pt x="384" y="384"/>
                      <a:pt x="384" y="384"/>
                    </a:cubicBezTo>
                    <a:cubicBezTo>
                      <a:pt x="384" y="275"/>
                      <a:pt x="384" y="275"/>
                      <a:pt x="384" y="275"/>
                    </a:cubicBezTo>
                    <a:cubicBezTo>
                      <a:pt x="0" y="275"/>
                      <a:pt x="0" y="275"/>
                      <a:pt x="0" y="275"/>
                    </a:cubicBezTo>
                    <a:lnTo>
                      <a:pt x="0" y="384"/>
                    </a:lnTo>
                    <a:close/>
                    <a:moveTo>
                      <a:pt x="16" y="291"/>
                    </a:moveTo>
                    <a:cubicBezTo>
                      <a:pt x="368" y="291"/>
                      <a:pt x="368" y="291"/>
                      <a:pt x="368" y="291"/>
                    </a:cubicBezTo>
                    <a:cubicBezTo>
                      <a:pt x="368" y="368"/>
                      <a:pt x="368" y="368"/>
                      <a:pt x="368" y="368"/>
                    </a:cubicBezTo>
                    <a:cubicBezTo>
                      <a:pt x="16" y="368"/>
                      <a:pt x="16" y="368"/>
                      <a:pt x="16" y="368"/>
                    </a:cubicBezTo>
                    <a:lnTo>
                      <a:pt x="16" y="291"/>
                    </a:lnTo>
                    <a:close/>
                    <a:moveTo>
                      <a:pt x="346" y="82"/>
                    </a:moveTo>
                    <a:cubicBezTo>
                      <a:pt x="330" y="82"/>
                      <a:pt x="330" y="82"/>
                      <a:pt x="330" y="82"/>
                    </a:cubicBezTo>
                    <a:cubicBezTo>
                      <a:pt x="330" y="27"/>
                      <a:pt x="330" y="27"/>
                      <a:pt x="330" y="27"/>
                    </a:cubicBezTo>
                    <a:cubicBezTo>
                      <a:pt x="346" y="27"/>
                      <a:pt x="346" y="27"/>
                      <a:pt x="346" y="27"/>
                    </a:cubicBezTo>
                    <a:lnTo>
                      <a:pt x="346" y="82"/>
                    </a:lnTo>
                    <a:close/>
                    <a:moveTo>
                      <a:pt x="315" y="82"/>
                    </a:moveTo>
                    <a:cubicBezTo>
                      <a:pt x="299" y="82"/>
                      <a:pt x="299" y="82"/>
                      <a:pt x="299" y="82"/>
                    </a:cubicBezTo>
                    <a:cubicBezTo>
                      <a:pt x="299" y="27"/>
                      <a:pt x="299" y="27"/>
                      <a:pt x="299" y="27"/>
                    </a:cubicBezTo>
                    <a:cubicBezTo>
                      <a:pt x="315" y="27"/>
                      <a:pt x="315" y="27"/>
                      <a:pt x="315" y="27"/>
                    </a:cubicBezTo>
                    <a:lnTo>
                      <a:pt x="315" y="82"/>
                    </a:lnTo>
                    <a:close/>
                    <a:moveTo>
                      <a:pt x="284" y="82"/>
                    </a:moveTo>
                    <a:cubicBezTo>
                      <a:pt x="268" y="82"/>
                      <a:pt x="268" y="82"/>
                      <a:pt x="268" y="82"/>
                    </a:cubicBezTo>
                    <a:cubicBezTo>
                      <a:pt x="268" y="27"/>
                      <a:pt x="268" y="27"/>
                      <a:pt x="268" y="27"/>
                    </a:cubicBezTo>
                    <a:cubicBezTo>
                      <a:pt x="284" y="27"/>
                      <a:pt x="284" y="27"/>
                      <a:pt x="284" y="27"/>
                    </a:cubicBezTo>
                    <a:lnTo>
                      <a:pt x="284" y="82"/>
                    </a:lnTo>
                    <a:close/>
                    <a:moveTo>
                      <a:pt x="268" y="165"/>
                    </a:moveTo>
                    <a:cubicBezTo>
                      <a:pt x="284" y="165"/>
                      <a:pt x="284" y="165"/>
                      <a:pt x="284" y="165"/>
                    </a:cubicBezTo>
                    <a:cubicBezTo>
                      <a:pt x="284" y="219"/>
                      <a:pt x="284" y="219"/>
                      <a:pt x="284" y="219"/>
                    </a:cubicBezTo>
                    <a:cubicBezTo>
                      <a:pt x="268" y="219"/>
                      <a:pt x="268" y="219"/>
                      <a:pt x="268" y="219"/>
                    </a:cubicBezTo>
                    <a:lnTo>
                      <a:pt x="268" y="165"/>
                    </a:lnTo>
                    <a:close/>
                    <a:moveTo>
                      <a:pt x="253" y="82"/>
                    </a:moveTo>
                    <a:cubicBezTo>
                      <a:pt x="237" y="82"/>
                      <a:pt x="237" y="82"/>
                      <a:pt x="237" y="82"/>
                    </a:cubicBezTo>
                    <a:cubicBezTo>
                      <a:pt x="237" y="27"/>
                      <a:pt x="237" y="27"/>
                      <a:pt x="237" y="27"/>
                    </a:cubicBezTo>
                    <a:cubicBezTo>
                      <a:pt x="253" y="27"/>
                      <a:pt x="253" y="27"/>
                      <a:pt x="253" y="27"/>
                    </a:cubicBezTo>
                    <a:lnTo>
                      <a:pt x="253" y="82"/>
                    </a:lnTo>
                    <a:close/>
                    <a:moveTo>
                      <a:pt x="237" y="165"/>
                    </a:moveTo>
                    <a:cubicBezTo>
                      <a:pt x="253" y="165"/>
                      <a:pt x="253" y="165"/>
                      <a:pt x="253" y="165"/>
                    </a:cubicBezTo>
                    <a:cubicBezTo>
                      <a:pt x="253" y="219"/>
                      <a:pt x="253" y="219"/>
                      <a:pt x="253" y="219"/>
                    </a:cubicBezTo>
                    <a:cubicBezTo>
                      <a:pt x="237" y="219"/>
                      <a:pt x="237" y="219"/>
                      <a:pt x="237" y="219"/>
                    </a:cubicBezTo>
                    <a:lnTo>
                      <a:pt x="237" y="165"/>
                    </a:lnTo>
                    <a:close/>
                    <a:moveTo>
                      <a:pt x="45" y="53"/>
                    </a:moveTo>
                    <a:cubicBezTo>
                      <a:pt x="45" y="43"/>
                      <a:pt x="54" y="35"/>
                      <a:pt x="64" y="35"/>
                    </a:cubicBezTo>
                    <a:cubicBezTo>
                      <a:pt x="74" y="35"/>
                      <a:pt x="82" y="43"/>
                      <a:pt x="82" y="53"/>
                    </a:cubicBezTo>
                    <a:cubicBezTo>
                      <a:pt x="82" y="63"/>
                      <a:pt x="74" y="71"/>
                      <a:pt x="64" y="71"/>
                    </a:cubicBezTo>
                    <a:cubicBezTo>
                      <a:pt x="54" y="71"/>
                      <a:pt x="45" y="63"/>
                      <a:pt x="45" y="53"/>
                    </a:cubicBezTo>
                    <a:close/>
                    <a:moveTo>
                      <a:pt x="330" y="165"/>
                    </a:moveTo>
                    <a:cubicBezTo>
                      <a:pt x="346" y="165"/>
                      <a:pt x="346" y="165"/>
                      <a:pt x="346" y="165"/>
                    </a:cubicBezTo>
                    <a:cubicBezTo>
                      <a:pt x="346" y="219"/>
                      <a:pt x="346" y="219"/>
                      <a:pt x="346" y="219"/>
                    </a:cubicBezTo>
                    <a:cubicBezTo>
                      <a:pt x="330" y="219"/>
                      <a:pt x="330" y="219"/>
                      <a:pt x="330" y="219"/>
                    </a:cubicBezTo>
                    <a:lnTo>
                      <a:pt x="330" y="165"/>
                    </a:lnTo>
                    <a:close/>
                    <a:moveTo>
                      <a:pt x="299" y="165"/>
                    </a:moveTo>
                    <a:cubicBezTo>
                      <a:pt x="315" y="165"/>
                      <a:pt x="315" y="165"/>
                      <a:pt x="315" y="165"/>
                    </a:cubicBezTo>
                    <a:cubicBezTo>
                      <a:pt x="315" y="219"/>
                      <a:pt x="315" y="219"/>
                      <a:pt x="315" y="219"/>
                    </a:cubicBezTo>
                    <a:cubicBezTo>
                      <a:pt x="299" y="219"/>
                      <a:pt x="299" y="219"/>
                      <a:pt x="299" y="219"/>
                    </a:cubicBezTo>
                    <a:lnTo>
                      <a:pt x="299" y="165"/>
                    </a:lnTo>
                    <a:close/>
                    <a:moveTo>
                      <a:pt x="82" y="191"/>
                    </a:moveTo>
                    <a:cubicBezTo>
                      <a:pt x="82" y="201"/>
                      <a:pt x="74" y="209"/>
                      <a:pt x="64" y="209"/>
                    </a:cubicBezTo>
                    <a:cubicBezTo>
                      <a:pt x="54" y="209"/>
                      <a:pt x="45" y="201"/>
                      <a:pt x="45" y="191"/>
                    </a:cubicBezTo>
                    <a:cubicBezTo>
                      <a:pt x="45" y="180"/>
                      <a:pt x="54" y="172"/>
                      <a:pt x="64" y="172"/>
                    </a:cubicBezTo>
                    <a:cubicBezTo>
                      <a:pt x="74" y="172"/>
                      <a:pt x="82" y="180"/>
                      <a:pt x="82" y="191"/>
                    </a:cubicBezTo>
                    <a:close/>
                    <a:moveTo>
                      <a:pt x="330" y="302"/>
                    </a:moveTo>
                    <a:cubicBezTo>
                      <a:pt x="346" y="302"/>
                      <a:pt x="346" y="302"/>
                      <a:pt x="346" y="302"/>
                    </a:cubicBezTo>
                    <a:cubicBezTo>
                      <a:pt x="346" y="357"/>
                      <a:pt x="346" y="357"/>
                      <a:pt x="346" y="357"/>
                    </a:cubicBezTo>
                    <a:cubicBezTo>
                      <a:pt x="330" y="357"/>
                      <a:pt x="330" y="357"/>
                      <a:pt x="330" y="357"/>
                    </a:cubicBezTo>
                    <a:lnTo>
                      <a:pt x="330" y="302"/>
                    </a:lnTo>
                    <a:close/>
                    <a:moveTo>
                      <a:pt x="299" y="302"/>
                    </a:moveTo>
                    <a:cubicBezTo>
                      <a:pt x="315" y="302"/>
                      <a:pt x="315" y="302"/>
                      <a:pt x="315" y="302"/>
                    </a:cubicBezTo>
                    <a:cubicBezTo>
                      <a:pt x="315" y="357"/>
                      <a:pt x="315" y="357"/>
                      <a:pt x="315" y="357"/>
                    </a:cubicBezTo>
                    <a:cubicBezTo>
                      <a:pt x="299" y="357"/>
                      <a:pt x="299" y="357"/>
                      <a:pt x="299" y="357"/>
                    </a:cubicBezTo>
                    <a:lnTo>
                      <a:pt x="299" y="302"/>
                    </a:lnTo>
                    <a:close/>
                    <a:moveTo>
                      <a:pt x="268" y="302"/>
                    </a:moveTo>
                    <a:cubicBezTo>
                      <a:pt x="284" y="302"/>
                      <a:pt x="284" y="302"/>
                      <a:pt x="284" y="302"/>
                    </a:cubicBezTo>
                    <a:cubicBezTo>
                      <a:pt x="284" y="357"/>
                      <a:pt x="284" y="357"/>
                      <a:pt x="284" y="357"/>
                    </a:cubicBezTo>
                    <a:cubicBezTo>
                      <a:pt x="268" y="357"/>
                      <a:pt x="268" y="357"/>
                      <a:pt x="268" y="357"/>
                    </a:cubicBezTo>
                    <a:lnTo>
                      <a:pt x="268" y="302"/>
                    </a:lnTo>
                    <a:close/>
                    <a:moveTo>
                      <a:pt x="237" y="302"/>
                    </a:moveTo>
                    <a:cubicBezTo>
                      <a:pt x="253" y="302"/>
                      <a:pt x="253" y="302"/>
                      <a:pt x="253" y="302"/>
                    </a:cubicBezTo>
                    <a:cubicBezTo>
                      <a:pt x="253" y="357"/>
                      <a:pt x="253" y="357"/>
                      <a:pt x="253" y="357"/>
                    </a:cubicBezTo>
                    <a:cubicBezTo>
                      <a:pt x="237" y="357"/>
                      <a:pt x="237" y="357"/>
                      <a:pt x="237" y="357"/>
                    </a:cubicBezTo>
                    <a:lnTo>
                      <a:pt x="237" y="302"/>
                    </a:lnTo>
                    <a:close/>
                    <a:moveTo>
                      <a:pt x="82" y="328"/>
                    </a:moveTo>
                    <a:cubicBezTo>
                      <a:pt x="82" y="338"/>
                      <a:pt x="74" y="346"/>
                      <a:pt x="64" y="346"/>
                    </a:cubicBezTo>
                    <a:cubicBezTo>
                      <a:pt x="54" y="346"/>
                      <a:pt x="45" y="338"/>
                      <a:pt x="45" y="328"/>
                    </a:cubicBezTo>
                    <a:cubicBezTo>
                      <a:pt x="45" y="318"/>
                      <a:pt x="54" y="310"/>
                      <a:pt x="64" y="310"/>
                    </a:cubicBezTo>
                    <a:cubicBezTo>
                      <a:pt x="74" y="310"/>
                      <a:pt x="82" y="318"/>
                      <a:pt x="82" y="32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pPr defTabSz="914256"/>
                <a:endParaRPr lang="en-US">
                  <a:solidFill>
                    <a:srgbClr val="717074"/>
                  </a:solidFill>
                </a:endParaRPr>
              </a:p>
            </p:txBody>
          </p:sp>
          <p:sp>
            <p:nvSpPr>
              <p:cNvPr id="96" name="Freeform 21">
                <a:extLst>
                  <a:ext uri="{FF2B5EF4-FFF2-40B4-BE49-F238E27FC236}">
                    <a16:creationId xmlns:a16="http://schemas.microsoft.com/office/drawing/2014/main" id="{CDCE99A6-B35B-4F0B-A966-2CA7602FB74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2474278" y="5057937"/>
                <a:ext cx="1096166" cy="791522"/>
              </a:xfrm>
              <a:custGeom>
                <a:avLst/>
                <a:gdLst>
                  <a:gd name="T0" fmla="*/ 139 w 788"/>
                  <a:gd name="T1" fmla="*/ 76 h 569"/>
                  <a:gd name="T2" fmla="*/ 139 w 788"/>
                  <a:gd name="T3" fmla="*/ 92 h 569"/>
                  <a:gd name="T4" fmla="*/ 139 w 788"/>
                  <a:gd name="T5" fmla="*/ 125 h 569"/>
                  <a:gd name="T6" fmla="*/ 172 w 788"/>
                  <a:gd name="T7" fmla="*/ 125 h 569"/>
                  <a:gd name="T8" fmla="*/ 498 w 788"/>
                  <a:gd name="T9" fmla="*/ 125 h 569"/>
                  <a:gd name="T10" fmla="*/ 498 w 788"/>
                  <a:gd name="T11" fmla="*/ 201 h 569"/>
                  <a:gd name="T12" fmla="*/ 172 w 788"/>
                  <a:gd name="T13" fmla="*/ 201 h 569"/>
                  <a:gd name="T14" fmla="*/ 139 w 788"/>
                  <a:gd name="T15" fmla="*/ 201 h 569"/>
                  <a:gd name="T16" fmla="*/ 139 w 788"/>
                  <a:gd name="T17" fmla="*/ 234 h 569"/>
                  <a:gd name="T18" fmla="*/ 139 w 788"/>
                  <a:gd name="T19" fmla="*/ 250 h 569"/>
                  <a:gd name="T20" fmla="*/ 47 w 788"/>
                  <a:gd name="T21" fmla="*/ 162 h 569"/>
                  <a:gd name="T22" fmla="*/ 139 w 788"/>
                  <a:gd name="T23" fmla="*/ 76 h 569"/>
                  <a:gd name="T24" fmla="*/ 172 w 788"/>
                  <a:gd name="T25" fmla="*/ 0 h 569"/>
                  <a:gd name="T26" fmla="*/ 0 w 788"/>
                  <a:gd name="T27" fmla="*/ 162 h 569"/>
                  <a:gd name="T28" fmla="*/ 172 w 788"/>
                  <a:gd name="T29" fmla="*/ 326 h 569"/>
                  <a:gd name="T30" fmla="*/ 172 w 788"/>
                  <a:gd name="T31" fmla="*/ 234 h 569"/>
                  <a:gd name="T32" fmla="*/ 531 w 788"/>
                  <a:gd name="T33" fmla="*/ 234 h 569"/>
                  <a:gd name="T34" fmla="*/ 531 w 788"/>
                  <a:gd name="T35" fmla="*/ 92 h 569"/>
                  <a:gd name="T36" fmla="*/ 172 w 788"/>
                  <a:gd name="T37" fmla="*/ 92 h 569"/>
                  <a:gd name="T38" fmla="*/ 172 w 788"/>
                  <a:gd name="T39" fmla="*/ 0 h 569"/>
                  <a:gd name="T40" fmla="*/ 172 w 788"/>
                  <a:gd name="T41" fmla="*/ 0 h 569"/>
                  <a:gd name="T42" fmla="*/ 662 w 788"/>
                  <a:gd name="T43" fmla="*/ 322 h 569"/>
                  <a:gd name="T44" fmla="*/ 742 w 788"/>
                  <a:gd name="T45" fmla="*/ 404 h 569"/>
                  <a:gd name="T46" fmla="*/ 662 w 788"/>
                  <a:gd name="T47" fmla="*/ 486 h 569"/>
                  <a:gd name="T48" fmla="*/ 662 w 788"/>
                  <a:gd name="T49" fmla="*/ 474 h 569"/>
                  <a:gd name="T50" fmla="*/ 662 w 788"/>
                  <a:gd name="T51" fmla="*/ 441 h 569"/>
                  <a:gd name="T52" fmla="*/ 630 w 788"/>
                  <a:gd name="T53" fmla="*/ 441 h 569"/>
                  <a:gd name="T54" fmla="*/ 303 w 788"/>
                  <a:gd name="T55" fmla="*/ 441 h 569"/>
                  <a:gd name="T56" fmla="*/ 303 w 788"/>
                  <a:gd name="T57" fmla="*/ 367 h 569"/>
                  <a:gd name="T58" fmla="*/ 630 w 788"/>
                  <a:gd name="T59" fmla="*/ 367 h 569"/>
                  <a:gd name="T60" fmla="*/ 662 w 788"/>
                  <a:gd name="T61" fmla="*/ 367 h 569"/>
                  <a:gd name="T62" fmla="*/ 662 w 788"/>
                  <a:gd name="T63" fmla="*/ 334 h 569"/>
                  <a:gd name="T64" fmla="*/ 662 w 788"/>
                  <a:gd name="T65" fmla="*/ 322 h 569"/>
                  <a:gd name="T66" fmla="*/ 630 w 788"/>
                  <a:gd name="T67" fmla="*/ 240 h 569"/>
                  <a:gd name="T68" fmla="*/ 630 w 788"/>
                  <a:gd name="T69" fmla="*/ 334 h 569"/>
                  <a:gd name="T70" fmla="*/ 270 w 788"/>
                  <a:gd name="T71" fmla="*/ 334 h 569"/>
                  <a:gd name="T72" fmla="*/ 270 w 788"/>
                  <a:gd name="T73" fmla="*/ 474 h 569"/>
                  <a:gd name="T74" fmla="*/ 630 w 788"/>
                  <a:gd name="T75" fmla="*/ 474 h 569"/>
                  <a:gd name="T76" fmla="*/ 630 w 788"/>
                  <a:gd name="T77" fmla="*/ 569 h 569"/>
                  <a:gd name="T78" fmla="*/ 788 w 788"/>
                  <a:gd name="T79" fmla="*/ 404 h 569"/>
                  <a:gd name="T80" fmla="*/ 630 w 788"/>
                  <a:gd name="T81" fmla="*/ 240 h 569"/>
                  <a:gd name="T82" fmla="*/ 630 w 788"/>
                  <a:gd name="T83" fmla="*/ 240 h 569"/>
                  <a:gd name="T84" fmla="*/ 788 w 788"/>
                  <a:gd name="T85" fmla="*/ 404 h 569"/>
                  <a:gd name="T86" fmla="*/ 788 w 788"/>
                  <a:gd name="T87" fmla="*/ 404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88" h="569">
                    <a:moveTo>
                      <a:pt x="139" y="76"/>
                    </a:moveTo>
                    <a:lnTo>
                      <a:pt x="139" y="92"/>
                    </a:lnTo>
                    <a:lnTo>
                      <a:pt x="139" y="125"/>
                    </a:lnTo>
                    <a:lnTo>
                      <a:pt x="172" y="125"/>
                    </a:lnTo>
                    <a:lnTo>
                      <a:pt x="498" y="125"/>
                    </a:lnTo>
                    <a:lnTo>
                      <a:pt x="498" y="201"/>
                    </a:lnTo>
                    <a:lnTo>
                      <a:pt x="172" y="201"/>
                    </a:lnTo>
                    <a:lnTo>
                      <a:pt x="139" y="201"/>
                    </a:lnTo>
                    <a:lnTo>
                      <a:pt x="139" y="234"/>
                    </a:lnTo>
                    <a:lnTo>
                      <a:pt x="139" y="250"/>
                    </a:lnTo>
                    <a:lnTo>
                      <a:pt x="47" y="162"/>
                    </a:lnTo>
                    <a:lnTo>
                      <a:pt x="139" y="76"/>
                    </a:lnTo>
                    <a:close/>
                    <a:moveTo>
                      <a:pt x="172" y="0"/>
                    </a:moveTo>
                    <a:lnTo>
                      <a:pt x="0" y="162"/>
                    </a:lnTo>
                    <a:lnTo>
                      <a:pt x="172" y="326"/>
                    </a:lnTo>
                    <a:lnTo>
                      <a:pt x="172" y="234"/>
                    </a:lnTo>
                    <a:lnTo>
                      <a:pt x="531" y="234"/>
                    </a:lnTo>
                    <a:lnTo>
                      <a:pt x="531" y="92"/>
                    </a:lnTo>
                    <a:lnTo>
                      <a:pt x="172" y="92"/>
                    </a:lnTo>
                    <a:lnTo>
                      <a:pt x="172" y="0"/>
                    </a:lnTo>
                    <a:lnTo>
                      <a:pt x="172" y="0"/>
                    </a:lnTo>
                    <a:close/>
                    <a:moveTo>
                      <a:pt x="662" y="322"/>
                    </a:moveTo>
                    <a:lnTo>
                      <a:pt x="742" y="404"/>
                    </a:lnTo>
                    <a:lnTo>
                      <a:pt x="662" y="486"/>
                    </a:lnTo>
                    <a:lnTo>
                      <a:pt x="662" y="474"/>
                    </a:lnTo>
                    <a:lnTo>
                      <a:pt x="662" y="441"/>
                    </a:lnTo>
                    <a:lnTo>
                      <a:pt x="630" y="441"/>
                    </a:lnTo>
                    <a:lnTo>
                      <a:pt x="303" y="441"/>
                    </a:lnTo>
                    <a:lnTo>
                      <a:pt x="303" y="367"/>
                    </a:lnTo>
                    <a:lnTo>
                      <a:pt x="630" y="367"/>
                    </a:lnTo>
                    <a:lnTo>
                      <a:pt x="662" y="367"/>
                    </a:lnTo>
                    <a:lnTo>
                      <a:pt x="662" y="334"/>
                    </a:lnTo>
                    <a:lnTo>
                      <a:pt x="662" y="322"/>
                    </a:lnTo>
                    <a:close/>
                    <a:moveTo>
                      <a:pt x="630" y="240"/>
                    </a:moveTo>
                    <a:lnTo>
                      <a:pt x="630" y="334"/>
                    </a:lnTo>
                    <a:lnTo>
                      <a:pt x="270" y="334"/>
                    </a:lnTo>
                    <a:lnTo>
                      <a:pt x="270" y="474"/>
                    </a:lnTo>
                    <a:lnTo>
                      <a:pt x="630" y="474"/>
                    </a:lnTo>
                    <a:lnTo>
                      <a:pt x="630" y="569"/>
                    </a:lnTo>
                    <a:lnTo>
                      <a:pt x="788" y="404"/>
                    </a:lnTo>
                    <a:lnTo>
                      <a:pt x="630" y="240"/>
                    </a:lnTo>
                    <a:lnTo>
                      <a:pt x="630" y="240"/>
                    </a:lnTo>
                    <a:close/>
                    <a:moveTo>
                      <a:pt x="788" y="404"/>
                    </a:moveTo>
                    <a:lnTo>
                      <a:pt x="788" y="404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pPr defTabSz="914256"/>
                <a:endParaRPr lang="en-US">
                  <a:solidFill>
                    <a:srgbClr val="717074"/>
                  </a:solidFill>
                </a:endParaRPr>
              </a:p>
            </p:txBody>
          </p:sp>
        </p:grpSp>
      </p:grpSp>
      <p:grpSp>
        <p:nvGrpSpPr>
          <p:cNvPr id="97" name="Group 164">
            <a:extLst>
              <a:ext uri="{FF2B5EF4-FFF2-40B4-BE49-F238E27FC236}">
                <a16:creationId xmlns:a16="http://schemas.microsoft.com/office/drawing/2014/main" id="{A877D81E-A65E-4B06-B0DC-6FFB3A0C55A9}"/>
              </a:ext>
            </a:extLst>
          </p:cNvPr>
          <p:cNvGrpSpPr/>
          <p:nvPr/>
        </p:nvGrpSpPr>
        <p:grpSpPr>
          <a:xfrm>
            <a:off x="4014182" y="2268096"/>
            <a:ext cx="5418286" cy="342810"/>
            <a:chOff x="3801373" y="1633563"/>
            <a:chExt cx="5418815" cy="342843"/>
          </a:xfrm>
        </p:grpSpPr>
        <p:sp>
          <p:nvSpPr>
            <p:cNvPr id="98" name="TextBox 9">
              <a:extLst>
                <a:ext uri="{FF2B5EF4-FFF2-40B4-BE49-F238E27FC236}">
                  <a16:creationId xmlns:a16="http://schemas.microsoft.com/office/drawing/2014/main" id="{D76AF504-5D27-4DE8-A4EE-C63CFAD60680}"/>
                </a:ext>
              </a:extLst>
            </p:cNvPr>
            <p:cNvSpPr txBox="1"/>
            <p:nvPr/>
          </p:nvSpPr>
          <p:spPr>
            <a:xfrm>
              <a:off x="3801373" y="1724313"/>
              <a:ext cx="2599401" cy="2285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914256">
                <a:lnSpc>
                  <a:spcPct val="90000"/>
                </a:lnSpc>
                <a:defRPr/>
              </a:pPr>
              <a:r>
                <a:rPr lang="en-US" sz="1600">
                  <a:solidFill>
                    <a:srgbClr val="6DB33F"/>
                  </a:solidFill>
                </a:rPr>
                <a:t>VMware Workspace ONE</a:t>
              </a:r>
              <a:r>
                <a:rPr lang="en-US" sz="1000" baseline="60000">
                  <a:solidFill>
                    <a:srgbClr val="6DB33F"/>
                  </a:solidFill>
                </a:rPr>
                <a:t>™</a:t>
              </a:r>
            </a:p>
          </p:txBody>
        </p:sp>
        <p:sp>
          <p:nvSpPr>
            <p:cNvPr id="99" name="TextBox 10">
              <a:extLst>
                <a:ext uri="{FF2B5EF4-FFF2-40B4-BE49-F238E27FC236}">
                  <a16:creationId xmlns:a16="http://schemas.microsoft.com/office/drawing/2014/main" id="{8598C278-B369-43AD-B208-A26DB850076D}"/>
                </a:ext>
              </a:extLst>
            </p:cNvPr>
            <p:cNvSpPr txBox="1"/>
            <p:nvPr/>
          </p:nvSpPr>
          <p:spPr>
            <a:xfrm>
              <a:off x="6914519" y="1734539"/>
              <a:ext cx="2305669" cy="2202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defTabSz="914256"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6DB33F"/>
                  </a:solidFill>
                </a:rPr>
                <a:t>Desktop      Mobile     Identity</a:t>
              </a:r>
            </a:p>
          </p:txBody>
        </p:sp>
        <p:cxnSp>
          <p:nvCxnSpPr>
            <p:cNvPr id="100" name="Straight Connector 163">
              <a:extLst>
                <a:ext uri="{FF2B5EF4-FFF2-40B4-BE49-F238E27FC236}">
                  <a16:creationId xmlns:a16="http://schemas.microsoft.com/office/drawing/2014/main" id="{42ACE265-C839-4F4C-89E6-140FC2F8F490}"/>
                </a:ext>
              </a:extLst>
            </p:cNvPr>
            <p:cNvCxnSpPr/>
            <p:nvPr/>
          </p:nvCxnSpPr>
          <p:spPr bwMode="gray">
            <a:xfrm>
              <a:off x="6657646" y="1633563"/>
              <a:ext cx="0" cy="342843"/>
            </a:xfrm>
            <a:prstGeom prst="line">
              <a:avLst/>
            </a:prstGeom>
            <a:ln w="9525">
              <a:solidFill>
                <a:schemeClr val="accent4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Title 4">
            <a:extLst>
              <a:ext uri="{FF2B5EF4-FFF2-40B4-BE49-F238E27FC236}">
                <a16:creationId xmlns:a16="http://schemas.microsoft.com/office/drawing/2014/main" id="{64B7A8C9-F23D-43C5-B28E-6632124143B6}"/>
              </a:ext>
            </a:extLst>
          </p:cNvPr>
          <p:cNvSpPr txBox="1">
            <a:spLocks/>
          </p:cNvSpPr>
          <p:nvPr/>
        </p:nvSpPr>
        <p:spPr>
          <a:xfrm>
            <a:off x="845130" y="1874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 </a:t>
            </a:r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Workspace™ ONE™</a:t>
            </a:r>
          </a:p>
        </p:txBody>
      </p:sp>
    </p:spTree>
    <p:extLst>
      <p:ext uri="{BB962C8B-B14F-4D97-AF65-F5344CB8AC3E}">
        <p14:creationId xmlns:p14="http://schemas.microsoft.com/office/powerpoint/2010/main" val="2496305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D9A179D-7EC7-451C-9EB1-24350859C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76967" y="1195106"/>
            <a:ext cx="854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838200" y="412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Odložte si…</a:t>
            </a:r>
            <a:endParaRPr kumimoji="0" lang="en-US" sz="60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76BAD4B-E3FB-4186-AEE6-98916DBB5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987" y="1695802"/>
            <a:ext cx="7566025" cy="396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70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Does Samsung DeX Work With VMware Workspace ONE (1)">
            <a:hlinkClick r:id="" action="ppaction://media"/>
            <a:extLst>
              <a:ext uri="{FF2B5EF4-FFF2-40B4-BE49-F238E27FC236}">
                <a16:creationId xmlns:a16="http://schemas.microsoft.com/office/drawing/2014/main" id="{98FC6498-CCD2-4DA0-B203-AFBA09B2D8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4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F305D7-6D3B-DA45-891C-7521254D6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" y="-1"/>
            <a:ext cx="12188825" cy="675397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8408864" y="1899161"/>
            <a:ext cx="2647441" cy="2033077"/>
            <a:chOff x="8179773" y="2659740"/>
            <a:chExt cx="3357393" cy="2643911"/>
          </a:xfrm>
        </p:grpSpPr>
        <p:sp>
          <p:nvSpPr>
            <p:cNvPr id="26" name="Title 1"/>
            <p:cNvSpPr txBox="1">
              <a:spLocks/>
            </p:cNvSpPr>
            <p:nvPr>
              <p:custDataLst>
                <p:tags r:id="rId2"/>
              </p:custDataLst>
            </p:nvPr>
          </p:nvSpPr>
          <p:spPr>
            <a:xfrm>
              <a:off x="8179773" y="2659740"/>
              <a:ext cx="3357393" cy="3937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9600" b="1">
                  <a:solidFill>
                    <a:prstClr val="white"/>
                  </a:solidFill>
                  <a:effectLst>
                    <a:outerShdw blurRad="127000" sx="102000" sy="102000" algn="ctr" rotWithShape="0">
                      <a:prstClr val="black"/>
                    </a:outerShdw>
                  </a:effectLst>
                </a:defRPr>
              </a:lvl1pPr>
            </a:lstStyle>
            <a:p>
              <a:pPr defTabSz="913806"/>
              <a:r>
                <a:rPr lang="cs-CZ" sz="2399" dirty="0">
                  <a:effectLst/>
                </a:rPr>
                <a:t>Mobilní cloud éra</a:t>
              </a:r>
              <a:endParaRPr lang="en-US" sz="2399" dirty="0">
                <a:effectLst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837612" y="3276600"/>
              <a:ext cx="2089317" cy="2027051"/>
              <a:chOff x="8728840" y="3250585"/>
              <a:chExt cx="2089317" cy="2027051"/>
            </a:xfrm>
          </p:grpSpPr>
          <p:sp>
            <p:nvSpPr>
              <p:cNvPr id="28" name="Oval 27"/>
              <p:cNvSpPr>
                <a:spLocks noChangeArrowheads="1"/>
              </p:cNvSpPr>
              <p:nvPr/>
            </p:nvSpPr>
            <p:spPr bwMode="gray">
              <a:xfrm>
                <a:off x="8728840" y="5003133"/>
                <a:ext cx="2089317" cy="274503"/>
              </a:xfrm>
              <a:prstGeom prst="ellipse">
                <a:avLst/>
              </a:prstGeom>
              <a:gradFill flip="none" rotWithShape="1">
                <a:gsLst>
                  <a:gs pos="10000">
                    <a:srgbClr val="000000"/>
                  </a:gs>
                  <a:gs pos="43000">
                    <a:srgbClr val="000000">
                      <a:alpha val="59000"/>
                    </a:srgbClr>
                  </a:gs>
                  <a:gs pos="100000">
                    <a:srgbClr val="717074">
                      <a:alpha val="0"/>
                      <a:lumMod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47625">
                <a:noFill/>
                <a:round/>
                <a:headEnd/>
                <a:tailEnd/>
              </a:ln>
              <a:effectLst/>
            </p:spPr>
            <p:txBody>
              <a:bodyPr wrap="none" lIns="0" tIns="0" rIns="0" bIns="0" rtlCol="0" anchor="ctr"/>
              <a:lstStyle/>
              <a:p>
                <a:pPr defTabSz="1218398"/>
                <a:endParaRPr lang="en-US" sz="2399" kern="0" cap="all" dirty="0">
                  <a:solidFill>
                    <a:srgbClr val="FFFFFF"/>
                  </a:solidFill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gray">
              <a:xfrm>
                <a:off x="8821792" y="3250585"/>
                <a:ext cx="1854984" cy="1854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8981D"/>
                  </a:gs>
                  <a:gs pos="0">
                    <a:srgbClr val="F8981D">
                      <a:lumMod val="47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round/>
                <a:headEnd/>
                <a:tailEnd/>
              </a:ln>
              <a:effectLst>
                <a:innerShdw blurRad="127000">
                  <a:schemeClr val="tx2"/>
                </a:innerShdw>
              </a:effectLst>
            </p:spPr>
            <p:txBody>
              <a:bodyPr wrap="none" lIns="0" tIns="0" rIns="0" bIns="0" rtlCol="0" anchor="ctr"/>
              <a:lstStyle/>
              <a:p>
                <a:pPr algn="ctr" defTabSz="913806">
                  <a:lnSpc>
                    <a:spcPct val="90000"/>
                  </a:lnSpc>
                </a:pPr>
                <a:endParaRPr lang="en-US" sz="2799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Freeform 5"/>
              <p:cNvSpPr>
                <a:spLocks noEditPoints="1"/>
              </p:cNvSpPr>
              <p:nvPr/>
            </p:nvSpPr>
            <p:spPr bwMode="auto">
              <a:xfrm>
                <a:off x="9253279" y="4207674"/>
                <a:ext cx="1040440" cy="659575"/>
              </a:xfrm>
              <a:custGeom>
                <a:avLst/>
                <a:gdLst>
                  <a:gd name="T0" fmla="*/ 1168 w 1860"/>
                  <a:gd name="T1" fmla="*/ 1178 h 1178"/>
                  <a:gd name="T2" fmla="*/ 1160 w 1860"/>
                  <a:gd name="T3" fmla="*/ 1178 h 1178"/>
                  <a:gd name="T4" fmla="*/ 944 w 1860"/>
                  <a:gd name="T5" fmla="*/ 1091 h 1178"/>
                  <a:gd name="T6" fmla="*/ 715 w 1860"/>
                  <a:gd name="T7" fmla="*/ 1146 h 1178"/>
                  <a:gd name="T8" fmla="*/ 703 w 1860"/>
                  <a:gd name="T9" fmla="*/ 1146 h 1178"/>
                  <a:gd name="T10" fmla="*/ 414 w 1860"/>
                  <a:gd name="T11" fmla="*/ 1041 h 1178"/>
                  <a:gd name="T12" fmla="*/ 295 w 1860"/>
                  <a:gd name="T13" fmla="*/ 1062 h 1178"/>
                  <a:gd name="T14" fmla="*/ 4 w 1860"/>
                  <a:gd name="T15" fmla="*/ 760 h 1178"/>
                  <a:gd name="T16" fmla="*/ 94 w 1860"/>
                  <a:gd name="T17" fmla="*/ 557 h 1178"/>
                  <a:gd name="T18" fmla="*/ 309 w 1860"/>
                  <a:gd name="T19" fmla="*/ 473 h 1178"/>
                  <a:gd name="T20" fmla="*/ 345 w 1860"/>
                  <a:gd name="T21" fmla="*/ 476 h 1178"/>
                  <a:gd name="T22" fmla="*/ 462 w 1860"/>
                  <a:gd name="T23" fmla="*/ 308 h 1178"/>
                  <a:gd name="T24" fmla="*/ 692 w 1860"/>
                  <a:gd name="T25" fmla="*/ 227 h 1178"/>
                  <a:gd name="T26" fmla="*/ 701 w 1860"/>
                  <a:gd name="T27" fmla="*/ 227 h 1178"/>
                  <a:gd name="T28" fmla="*/ 813 w 1860"/>
                  <a:gd name="T29" fmla="*/ 247 h 1178"/>
                  <a:gd name="T30" fmla="*/ 1199 w 1860"/>
                  <a:gd name="T31" fmla="*/ 4 h 1178"/>
                  <a:gd name="T32" fmla="*/ 1606 w 1860"/>
                  <a:gd name="T33" fmla="*/ 381 h 1178"/>
                  <a:gd name="T34" fmla="*/ 1856 w 1860"/>
                  <a:gd name="T35" fmla="*/ 731 h 1178"/>
                  <a:gd name="T36" fmla="*/ 1764 w 1860"/>
                  <a:gd name="T37" fmla="*/ 969 h 1178"/>
                  <a:gd name="T38" fmla="*/ 1547 w 1860"/>
                  <a:gd name="T39" fmla="*/ 1071 h 1178"/>
                  <a:gd name="T40" fmla="*/ 1547 w 1860"/>
                  <a:gd name="T41" fmla="*/ 1071 h 1178"/>
                  <a:gd name="T42" fmla="*/ 1540 w 1860"/>
                  <a:gd name="T43" fmla="*/ 1070 h 1178"/>
                  <a:gd name="T44" fmla="*/ 1435 w 1860"/>
                  <a:gd name="T45" fmla="*/ 1047 h 1178"/>
                  <a:gd name="T46" fmla="*/ 1168 w 1860"/>
                  <a:gd name="T47" fmla="*/ 1178 h 1178"/>
                  <a:gd name="T48" fmla="*/ 956 w 1860"/>
                  <a:gd name="T49" fmla="*/ 994 h 1178"/>
                  <a:gd name="T50" fmla="*/ 978 w 1860"/>
                  <a:gd name="T51" fmla="*/ 1018 h 1178"/>
                  <a:gd name="T52" fmla="*/ 1162 w 1860"/>
                  <a:gd name="T53" fmla="*/ 1102 h 1178"/>
                  <a:gd name="T54" fmla="*/ 1168 w 1860"/>
                  <a:gd name="T55" fmla="*/ 1102 h 1178"/>
                  <a:gd name="T56" fmla="*/ 1390 w 1860"/>
                  <a:gd name="T57" fmla="*/ 978 h 1178"/>
                  <a:gd name="T58" fmla="*/ 1410 w 1860"/>
                  <a:gd name="T59" fmla="*/ 946 h 1178"/>
                  <a:gd name="T60" fmla="*/ 1442 w 1860"/>
                  <a:gd name="T61" fmla="*/ 965 h 1178"/>
                  <a:gd name="T62" fmla="*/ 1541 w 1860"/>
                  <a:gd name="T63" fmla="*/ 994 h 1178"/>
                  <a:gd name="T64" fmla="*/ 1547 w 1860"/>
                  <a:gd name="T65" fmla="*/ 995 h 1178"/>
                  <a:gd name="T66" fmla="*/ 1780 w 1860"/>
                  <a:gd name="T67" fmla="*/ 729 h 1178"/>
                  <a:gd name="T68" fmla="*/ 1568 w 1860"/>
                  <a:gd name="T69" fmla="*/ 452 h 1178"/>
                  <a:gd name="T70" fmla="*/ 1537 w 1860"/>
                  <a:gd name="T71" fmla="*/ 449 h 1178"/>
                  <a:gd name="T72" fmla="*/ 1534 w 1860"/>
                  <a:gd name="T73" fmla="*/ 418 h 1178"/>
                  <a:gd name="T74" fmla="*/ 1197 w 1860"/>
                  <a:gd name="T75" fmla="*/ 80 h 1178"/>
                  <a:gd name="T76" fmla="*/ 1188 w 1860"/>
                  <a:gd name="T77" fmla="*/ 80 h 1178"/>
                  <a:gd name="T78" fmla="*/ 868 w 1860"/>
                  <a:gd name="T79" fmla="*/ 310 h 1178"/>
                  <a:gd name="T80" fmla="*/ 853 w 1860"/>
                  <a:gd name="T81" fmla="*/ 347 h 1178"/>
                  <a:gd name="T82" fmla="*/ 817 w 1860"/>
                  <a:gd name="T83" fmla="*/ 330 h 1178"/>
                  <a:gd name="T84" fmla="*/ 699 w 1860"/>
                  <a:gd name="T85" fmla="*/ 303 h 1178"/>
                  <a:gd name="T86" fmla="*/ 692 w 1860"/>
                  <a:gd name="T87" fmla="*/ 303 h 1178"/>
                  <a:gd name="T88" fmla="*/ 410 w 1860"/>
                  <a:gd name="T89" fmla="*/ 528 h 1178"/>
                  <a:gd name="T90" fmla="*/ 401 w 1860"/>
                  <a:gd name="T91" fmla="*/ 567 h 1178"/>
                  <a:gd name="T92" fmla="*/ 363 w 1860"/>
                  <a:gd name="T93" fmla="*/ 557 h 1178"/>
                  <a:gd name="T94" fmla="*/ 308 w 1860"/>
                  <a:gd name="T95" fmla="*/ 549 h 1178"/>
                  <a:gd name="T96" fmla="*/ 302 w 1860"/>
                  <a:gd name="T97" fmla="*/ 549 h 1178"/>
                  <a:gd name="T98" fmla="*/ 80 w 1860"/>
                  <a:gd name="T99" fmla="*/ 762 h 1178"/>
                  <a:gd name="T100" fmla="*/ 297 w 1860"/>
                  <a:gd name="T101" fmla="*/ 986 h 1178"/>
                  <a:gd name="T102" fmla="*/ 301 w 1860"/>
                  <a:gd name="T103" fmla="*/ 986 h 1178"/>
                  <a:gd name="T104" fmla="*/ 404 w 1860"/>
                  <a:gd name="T105" fmla="*/ 962 h 1178"/>
                  <a:gd name="T106" fmla="*/ 429 w 1860"/>
                  <a:gd name="T107" fmla="*/ 949 h 1178"/>
                  <a:gd name="T108" fmla="*/ 449 w 1860"/>
                  <a:gd name="T109" fmla="*/ 969 h 1178"/>
                  <a:gd name="T110" fmla="*/ 705 w 1860"/>
                  <a:gd name="T111" fmla="*/ 1070 h 1178"/>
                  <a:gd name="T112" fmla="*/ 715 w 1860"/>
                  <a:gd name="T113" fmla="*/ 1070 h 1178"/>
                  <a:gd name="T114" fmla="*/ 929 w 1860"/>
                  <a:gd name="T115" fmla="*/ 1011 h 1178"/>
                  <a:gd name="T116" fmla="*/ 956 w 1860"/>
                  <a:gd name="T117" fmla="*/ 994 h 1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60" h="1178">
                    <a:moveTo>
                      <a:pt x="1168" y="1178"/>
                    </a:moveTo>
                    <a:cubicBezTo>
                      <a:pt x="1166" y="1178"/>
                      <a:pt x="1163" y="1178"/>
                      <a:pt x="1160" y="1178"/>
                    </a:cubicBezTo>
                    <a:cubicBezTo>
                      <a:pt x="1079" y="1176"/>
                      <a:pt x="1003" y="1145"/>
                      <a:pt x="944" y="1091"/>
                    </a:cubicBezTo>
                    <a:cubicBezTo>
                      <a:pt x="877" y="1127"/>
                      <a:pt x="798" y="1146"/>
                      <a:pt x="715" y="1146"/>
                    </a:cubicBezTo>
                    <a:cubicBezTo>
                      <a:pt x="711" y="1146"/>
                      <a:pt x="707" y="1146"/>
                      <a:pt x="703" y="1146"/>
                    </a:cubicBezTo>
                    <a:cubicBezTo>
                      <a:pt x="592" y="1143"/>
                      <a:pt x="486" y="1104"/>
                      <a:pt x="414" y="1041"/>
                    </a:cubicBezTo>
                    <a:cubicBezTo>
                      <a:pt x="377" y="1055"/>
                      <a:pt x="336" y="1062"/>
                      <a:pt x="295" y="1062"/>
                    </a:cubicBezTo>
                    <a:cubicBezTo>
                      <a:pt x="130" y="1057"/>
                      <a:pt x="0" y="922"/>
                      <a:pt x="4" y="760"/>
                    </a:cubicBezTo>
                    <a:cubicBezTo>
                      <a:pt x="6" y="683"/>
                      <a:pt x="38" y="611"/>
                      <a:pt x="94" y="557"/>
                    </a:cubicBezTo>
                    <a:cubicBezTo>
                      <a:pt x="152" y="501"/>
                      <a:pt x="228" y="471"/>
                      <a:pt x="309" y="473"/>
                    </a:cubicBezTo>
                    <a:cubicBezTo>
                      <a:pt x="321" y="473"/>
                      <a:pt x="333" y="474"/>
                      <a:pt x="345" y="476"/>
                    </a:cubicBezTo>
                    <a:cubicBezTo>
                      <a:pt x="367" y="410"/>
                      <a:pt x="408" y="352"/>
                      <a:pt x="462" y="308"/>
                    </a:cubicBezTo>
                    <a:cubicBezTo>
                      <a:pt x="527" y="255"/>
                      <a:pt x="608" y="227"/>
                      <a:pt x="692" y="227"/>
                    </a:cubicBezTo>
                    <a:cubicBezTo>
                      <a:pt x="695" y="227"/>
                      <a:pt x="698" y="227"/>
                      <a:pt x="701" y="227"/>
                    </a:cubicBezTo>
                    <a:cubicBezTo>
                      <a:pt x="740" y="228"/>
                      <a:pt x="778" y="234"/>
                      <a:pt x="813" y="247"/>
                    </a:cubicBezTo>
                    <a:cubicBezTo>
                      <a:pt x="888" y="95"/>
                      <a:pt x="1036" y="0"/>
                      <a:pt x="1199" y="4"/>
                    </a:cubicBezTo>
                    <a:cubicBezTo>
                      <a:pt x="1402" y="9"/>
                      <a:pt x="1573" y="169"/>
                      <a:pt x="1606" y="381"/>
                    </a:cubicBezTo>
                    <a:cubicBezTo>
                      <a:pt x="1752" y="412"/>
                      <a:pt x="1860" y="559"/>
                      <a:pt x="1856" y="731"/>
                    </a:cubicBezTo>
                    <a:cubicBezTo>
                      <a:pt x="1854" y="821"/>
                      <a:pt x="1821" y="906"/>
                      <a:pt x="1764" y="969"/>
                    </a:cubicBezTo>
                    <a:cubicBezTo>
                      <a:pt x="1705" y="1035"/>
                      <a:pt x="1628" y="1071"/>
                      <a:pt x="1547" y="1071"/>
                    </a:cubicBezTo>
                    <a:cubicBezTo>
                      <a:pt x="1547" y="1071"/>
                      <a:pt x="1547" y="1071"/>
                      <a:pt x="1547" y="1071"/>
                    </a:cubicBezTo>
                    <a:cubicBezTo>
                      <a:pt x="1544" y="1071"/>
                      <a:pt x="1542" y="1071"/>
                      <a:pt x="1540" y="1070"/>
                    </a:cubicBezTo>
                    <a:cubicBezTo>
                      <a:pt x="1504" y="1070"/>
                      <a:pt x="1468" y="1062"/>
                      <a:pt x="1435" y="1047"/>
                    </a:cubicBezTo>
                    <a:cubicBezTo>
                      <a:pt x="1371" y="1130"/>
                      <a:pt x="1274" y="1178"/>
                      <a:pt x="1168" y="1178"/>
                    </a:cubicBezTo>
                    <a:close/>
                    <a:moveTo>
                      <a:pt x="956" y="994"/>
                    </a:moveTo>
                    <a:cubicBezTo>
                      <a:pt x="978" y="1018"/>
                      <a:pt x="978" y="1018"/>
                      <a:pt x="978" y="1018"/>
                    </a:cubicBezTo>
                    <a:cubicBezTo>
                      <a:pt x="1026" y="1070"/>
                      <a:pt x="1091" y="1100"/>
                      <a:pt x="1162" y="1102"/>
                    </a:cubicBezTo>
                    <a:cubicBezTo>
                      <a:pt x="1164" y="1102"/>
                      <a:pt x="1166" y="1102"/>
                      <a:pt x="1168" y="1102"/>
                    </a:cubicBezTo>
                    <a:cubicBezTo>
                      <a:pt x="1259" y="1102"/>
                      <a:pt x="1342" y="1056"/>
                      <a:pt x="1390" y="978"/>
                    </a:cubicBezTo>
                    <a:cubicBezTo>
                      <a:pt x="1410" y="946"/>
                      <a:pt x="1410" y="946"/>
                      <a:pt x="1410" y="946"/>
                    </a:cubicBezTo>
                    <a:cubicBezTo>
                      <a:pt x="1442" y="965"/>
                      <a:pt x="1442" y="965"/>
                      <a:pt x="1442" y="965"/>
                    </a:cubicBezTo>
                    <a:cubicBezTo>
                      <a:pt x="1473" y="984"/>
                      <a:pt x="1507" y="994"/>
                      <a:pt x="1541" y="994"/>
                    </a:cubicBezTo>
                    <a:cubicBezTo>
                      <a:pt x="1543" y="995"/>
                      <a:pt x="1545" y="995"/>
                      <a:pt x="1547" y="995"/>
                    </a:cubicBezTo>
                    <a:cubicBezTo>
                      <a:pt x="1672" y="995"/>
                      <a:pt x="1776" y="875"/>
                      <a:pt x="1780" y="729"/>
                    </a:cubicBezTo>
                    <a:cubicBezTo>
                      <a:pt x="1783" y="585"/>
                      <a:pt x="1690" y="464"/>
                      <a:pt x="1568" y="452"/>
                    </a:cubicBezTo>
                    <a:cubicBezTo>
                      <a:pt x="1537" y="449"/>
                      <a:pt x="1537" y="449"/>
                      <a:pt x="1537" y="449"/>
                    </a:cubicBezTo>
                    <a:cubicBezTo>
                      <a:pt x="1534" y="418"/>
                      <a:pt x="1534" y="418"/>
                      <a:pt x="1534" y="418"/>
                    </a:cubicBezTo>
                    <a:cubicBezTo>
                      <a:pt x="1516" y="229"/>
                      <a:pt x="1371" y="84"/>
                      <a:pt x="1197" y="80"/>
                    </a:cubicBezTo>
                    <a:cubicBezTo>
                      <a:pt x="1194" y="80"/>
                      <a:pt x="1191" y="80"/>
                      <a:pt x="1188" y="80"/>
                    </a:cubicBezTo>
                    <a:cubicBezTo>
                      <a:pt x="1049" y="80"/>
                      <a:pt x="924" y="170"/>
                      <a:pt x="868" y="310"/>
                    </a:cubicBezTo>
                    <a:cubicBezTo>
                      <a:pt x="853" y="347"/>
                      <a:pt x="853" y="347"/>
                      <a:pt x="853" y="347"/>
                    </a:cubicBezTo>
                    <a:cubicBezTo>
                      <a:pt x="817" y="330"/>
                      <a:pt x="817" y="330"/>
                      <a:pt x="817" y="330"/>
                    </a:cubicBezTo>
                    <a:cubicBezTo>
                      <a:pt x="781" y="313"/>
                      <a:pt x="741" y="304"/>
                      <a:pt x="699" y="303"/>
                    </a:cubicBezTo>
                    <a:cubicBezTo>
                      <a:pt x="697" y="303"/>
                      <a:pt x="695" y="303"/>
                      <a:pt x="692" y="303"/>
                    </a:cubicBezTo>
                    <a:cubicBezTo>
                      <a:pt x="557" y="303"/>
                      <a:pt x="438" y="397"/>
                      <a:pt x="410" y="528"/>
                    </a:cubicBezTo>
                    <a:cubicBezTo>
                      <a:pt x="401" y="567"/>
                      <a:pt x="401" y="567"/>
                      <a:pt x="401" y="567"/>
                    </a:cubicBezTo>
                    <a:cubicBezTo>
                      <a:pt x="363" y="557"/>
                      <a:pt x="363" y="557"/>
                      <a:pt x="363" y="557"/>
                    </a:cubicBezTo>
                    <a:cubicBezTo>
                      <a:pt x="345" y="552"/>
                      <a:pt x="327" y="550"/>
                      <a:pt x="308" y="549"/>
                    </a:cubicBezTo>
                    <a:cubicBezTo>
                      <a:pt x="306" y="549"/>
                      <a:pt x="304" y="549"/>
                      <a:pt x="302" y="549"/>
                    </a:cubicBezTo>
                    <a:cubicBezTo>
                      <a:pt x="182" y="549"/>
                      <a:pt x="82" y="645"/>
                      <a:pt x="80" y="762"/>
                    </a:cubicBezTo>
                    <a:cubicBezTo>
                      <a:pt x="77" y="882"/>
                      <a:pt x="174" y="982"/>
                      <a:pt x="297" y="986"/>
                    </a:cubicBezTo>
                    <a:cubicBezTo>
                      <a:pt x="298" y="986"/>
                      <a:pt x="300" y="986"/>
                      <a:pt x="301" y="986"/>
                    </a:cubicBezTo>
                    <a:cubicBezTo>
                      <a:pt x="338" y="986"/>
                      <a:pt x="373" y="977"/>
                      <a:pt x="404" y="962"/>
                    </a:cubicBezTo>
                    <a:cubicBezTo>
                      <a:pt x="429" y="949"/>
                      <a:pt x="429" y="949"/>
                      <a:pt x="429" y="949"/>
                    </a:cubicBezTo>
                    <a:cubicBezTo>
                      <a:pt x="449" y="969"/>
                      <a:pt x="449" y="969"/>
                      <a:pt x="449" y="969"/>
                    </a:cubicBezTo>
                    <a:cubicBezTo>
                      <a:pt x="507" y="1030"/>
                      <a:pt x="603" y="1068"/>
                      <a:pt x="705" y="1070"/>
                    </a:cubicBezTo>
                    <a:cubicBezTo>
                      <a:pt x="708" y="1070"/>
                      <a:pt x="712" y="1070"/>
                      <a:pt x="715" y="1070"/>
                    </a:cubicBezTo>
                    <a:cubicBezTo>
                      <a:pt x="794" y="1070"/>
                      <a:pt x="870" y="1049"/>
                      <a:pt x="929" y="1011"/>
                    </a:cubicBezTo>
                    <a:lnTo>
                      <a:pt x="956" y="9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30472" tIns="15236" rIns="30472" bIns="15236" numCol="1" anchor="t" anchorCtr="0" compatLnSpc="1">
                <a:prstTxWarp prst="textNoShape">
                  <a:avLst/>
                </a:prstTxWarp>
              </a:bodyPr>
              <a:lstStyle/>
              <a:p>
                <a:pPr defTabSz="913806"/>
                <a:endParaRPr lang="en-US" sz="600" dirty="0">
                  <a:solidFill>
                    <a:srgbClr val="717074"/>
                  </a:solidFill>
                </a:endParaRPr>
              </a:p>
            </p:txBody>
          </p:sp>
          <p:sp>
            <p:nvSpPr>
              <p:cNvPr id="36" name="Freeform 34"/>
              <p:cNvSpPr>
                <a:spLocks noEditPoints="1"/>
              </p:cNvSpPr>
              <p:nvPr/>
            </p:nvSpPr>
            <p:spPr bwMode="auto">
              <a:xfrm>
                <a:off x="9047316" y="3715020"/>
                <a:ext cx="337660" cy="498246"/>
              </a:xfrm>
              <a:custGeom>
                <a:avLst/>
                <a:gdLst>
                  <a:gd name="T0" fmla="*/ 796 w 864"/>
                  <a:gd name="T1" fmla="*/ 0 h 1277"/>
                  <a:gd name="T2" fmla="*/ 68 w 864"/>
                  <a:gd name="T3" fmla="*/ 0 h 1277"/>
                  <a:gd name="T4" fmla="*/ 0 w 864"/>
                  <a:gd name="T5" fmla="*/ 68 h 1277"/>
                  <a:gd name="T6" fmla="*/ 0 w 864"/>
                  <a:gd name="T7" fmla="*/ 1209 h 1277"/>
                  <a:gd name="T8" fmla="*/ 68 w 864"/>
                  <a:gd name="T9" fmla="*/ 1277 h 1277"/>
                  <a:gd name="T10" fmla="*/ 796 w 864"/>
                  <a:gd name="T11" fmla="*/ 1277 h 1277"/>
                  <a:gd name="T12" fmla="*/ 864 w 864"/>
                  <a:gd name="T13" fmla="*/ 1209 h 1277"/>
                  <a:gd name="T14" fmla="*/ 864 w 864"/>
                  <a:gd name="T15" fmla="*/ 68 h 1277"/>
                  <a:gd name="T16" fmla="*/ 796 w 864"/>
                  <a:gd name="T17" fmla="*/ 0 h 1277"/>
                  <a:gd name="T18" fmla="*/ 432 w 864"/>
                  <a:gd name="T19" fmla="*/ 56 h 1277"/>
                  <a:gd name="T20" fmla="*/ 444 w 864"/>
                  <a:gd name="T21" fmla="*/ 68 h 1277"/>
                  <a:gd name="T22" fmla="*/ 432 w 864"/>
                  <a:gd name="T23" fmla="*/ 80 h 1277"/>
                  <a:gd name="T24" fmla="*/ 420 w 864"/>
                  <a:gd name="T25" fmla="*/ 68 h 1277"/>
                  <a:gd name="T26" fmla="*/ 432 w 864"/>
                  <a:gd name="T27" fmla="*/ 56 h 1277"/>
                  <a:gd name="T28" fmla="*/ 432 w 864"/>
                  <a:gd name="T29" fmla="*/ 1248 h 1277"/>
                  <a:gd name="T30" fmla="*/ 398 w 864"/>
                  <a:gd name="T31" fmla="*/ 1215 h 1277"/>
                  <a:gd name="T32" fmla="*/ 432 w 864"/>
                  <a:gd name="T33" fmla="*/ 1181 h 1277"/>
                  <a:gd name="T34" fmla="*/ 466 w 864"/>
                  <a:gd name="T35" fmla="*/ 1215 h 1277"/>
                  <a:gd name="T36" fmla="*/ 432 w 864"/>
                  <a:gd name="T37" fmla="*/ 1248 h 1277"/>
                  <a:gd name="T38" fmla="*/ 819 w 864"/>
                  <a:gd name="T39" fmla="*/ 1146 h 1277"/>
                  <a:gd name="T40" fmla="*/ 44 w 864"/>
                  <a:gd name="T41" fmla="*/ 1146 h 1277"/>
                  <a:gd name="T42" fmla="*/ 44 w 864"/>
                  <a:gd name="T43" fmla="*/ 121 h 1277"/>
                  <a:gd name="T44" fmla="*/ 819 w 864"/>
                  <a:gd name="T45" fmla="*/ 121 h 1277"/>
                  <a:gd name="T46" fmla="*/ 819 w 864"/>
                  <a:gd name="T47" fmla="*/ 1146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4" h="1277">
                    <a:moveTo>
                      <a:pt x="796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30" y="0"/>
                      <a:pt x="0" y="30"/>
                      <a:pt x="0" y="68"/>
                    </a:cubicBezTo>
                    <a:cubicBezTo>
                      <a:pt x="0" y="1209"/>
                      <a:pt x="0" y="1209"/>
                      <a:pt x="0" y="1209"/>
                    </a:cubicBezTo>
                    <a:cubicBezTo>
                      <a:pt x="0" y="1247"/>
                      <a:pt x="30" y="1277"/>
                      <a:pt x="68" y="1277"/>
                    </a:cubicBezTo>
                    <a:cubicBezTo>
                      <a:pt x="796" y="1277"/>
                      <a:pt x="796" y="1277"/>
                      <a:pt x="796" y="1277"/>
                    </a:cubicBezTo>
                    <a:cubicBezTo>
                      <a:pt x="833" y="1277"/>
                      <a:pt x="864" y="1247"/>
                      <a:pt x="864" y="1209"/>
                    </a:cubicBezTo>
                    <a:cubicBezTo>
                      <a:pt x="864" y="68"/>
                      <a:pt x="864" y="68"/>
                      <a:pt x="864" y="68"/>
                    </a:cubicBezTo>
                    <a:cubicBezTo>
                      <a:pt x="864" y="30"/>
                      <a:pt x="833" y="0"/>
                      <a:pt x="796" y="0"/>
                    </a:cubicBezTo>
                    <a:close/>
                    <a:moveTo>
                      <a:pt x="432" y="56"/>
                    </a:moveTo>
                    <a:cubicBezTo>
                      <a:pt x="438" y="56"/>
                      <a:pt x="444" y="61"/>
                      <a:pt x="444" y="68"/>
                    </a:cubicBezTo>
                    <a:cubicBezTo>
                      <a:pt x="444" y="74"/>
                      <a:pt x="438" y="80"/>
                      <a:pt x="432" y="80"/>
                    </a:cubicBezTo>
                    <a:cubicBezTo>
                      <a:pt x="425" y="80"/>
                      <a:pt x="420" y="74"/>
                      <a:pt x="420" y="68"/>
                    </a:cubicBezTo>
                    <a:cubicBezTo>
                      <a:pt x="420" y="61"/>
                      <a:pt x="425" y="56"/>
                      <a:pt x="432" y="56"/>
                    </a:cubicBezTo>
                    <a:close/>
                    <a:moveTo>
                      <a:pt x="432" y="1248"/>
                    </a:moveTo>
                    <a:cubicBezTo>
                      <a:pt x="413" y="1248"/>
                      <a:pt x="398" y="1233"/>
                      <a:pt x="398" y="1215"/>
                    </a:cubicBezTo>
                    <a:cubicBezTo>
                      <a:pt x="398" y="1196"/>
                      <a:pt x="413" y="1181"/>
                      <a:pt x="432" y="1181"/>
                    </a:cubicBezTo>
                    <a:cubicBezTo>
                      <a:pt x="450" y="1181"/>
                      <a:pt x="466" y="1196"/>
                      <a:pt x="466" y="1215"/>
                    </a:cubicBezTo>
                    <a:cubicBezTo>
                      <a:pt x="466" y="1233"/>
                      <a:pt x="450" y="1248"/>
                      <a:pt x="432" y="1248"/>
                    </a:cubicBezTo>
                    <a:close/>
                    <a:moveTo>
                      <a:pt x="819" y="1146"/>
                    </a:moveTo>
                    <a:cubicBezTo>
                      <a:pt x="44" y="1146"/>
                      <a:pt x="44" y="1146"/>
                      <a:pt x="44" y="1146"/>
                    </a:cubicBezTo>
                    <a:cubicBezTo>
                      <a:pt x="44" y="121"/>
                      <a:pt x="44" y="121"/>
                      <a:pt x="44" y="121"/>
                    </a:cubicBezTo>
                    <a:cubicBezTo>
                      <a:pt x="819" y="121"/>
                      <a:pt x="819" y="121"/>
                      <a:pt x="819" y="121"/>
                    </a:cubicBezTo>
                    <a:lnTo>
                      <a:pt x="819" y="11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30472" tIns="15236" rIns="30472" bIns="15236" numCol="1" anchor="t" anchorCtr="0" compatLnSpc="1">
                <a:prstTxWarp prst="textNoShape">
                  <a:avLst/>
                </a:prstTxWarp>
              </a:bodyPr>
              <a:lstStyle/>
              <a:p>
                <a:pPr defTabSz="913806"/>
                <a:endParaRPr lang="en-US" sz="600" dirty="0">
                  <a:solidFill>
                    <a:srgbClr val="717074"/>
                  </a:solidFill>
                </a:endParaRPr>
              </a:p>
            </p:txBody>
          </p:sp>
          <p:sp>
            <p:nvSpPr>
              <p:cNvPr id="37" name="Freeform 47"/>
              <p:cNvSpPr>
                <a:spLocks noEditPoints="1"/>
              </p:cNvSpPr>
              <p:nvPr/>
            </p:nvSpPr>
            <p:spPr bwMode="auto">
              <a:xfrm>
                <a:off x="10169647" y="3727477"/>
                <a:ext cx="248134" cy="489127"/>
              </a:xfrm>
              <a:custGeom>
                <a:avLst/>
                <a:gdLst>
                  <a:gd name="T0" fmla="*/ 963 w 1174"/>
                  <a:gd name="T1" fmla="*/ 0 h 2317"/>
                  <a:gd name="T2" fmla="*/ 211 w 1174"/>
                  <a:gd name="T3" fmla="*/ 0 h 2317"/>
                  <a:gd name="T4" fmla="*/ 0 w 1174"/>
                  <a:gd name="T5" fmla="*/ 211 h 2317"/>
                  <a:gd name="T6" fmla="*/ 0 w 1174"/>
                  <a:gd name="T7" fmla="*/ 2106 h 2317"/>
                  <a:gd name="T8" fmla="*/ 211 w 1174"/>
                  <a:gd name="T9" fmla="*/ 2317 h 2317"/>
                  <a:gd name="T10" fmla="*/ 963 w 1174"/>
                  <a:gd name="T11" fmla="*/ 2317 h 2317"/>
                  <a:gd name="T12" fmla="*/ 1174 w 1174"/>
                  <a:gd name="T13" fmla="*/ 2106 h 2317"/>
                  <a:gd name="T14" fmla="*/ 1174 w 1174"/>
                  <a:gd name="T15" fmla="*/ 211 h 2317"/>
                  <a:gd name="T16" fmla="*/ 963 w 1174"/>
                  <a:gd name="T17" fmla="*/ 0 h 2317"/>
                  <a:gd name="T18" fmla="*/ 968 w 1174"/>
                  <a:gd name="T19" fmla="*/ 52 h 2317"/>
                  <a:gd name="T20" fmla="*/ 991 w 1174"/>
                  <a:gd name="T21" fmla="*/ 75 h 2317"/>
                  <a:gd name="T22" fmla="*/ 968 w 1174"/>
                  <a:gd name="T23" fmla="*/ 97 h 2317"/>
                  <a:gd name="T24" fmla="*/ 946 w 1174"/>
                  <a:gd name="T25" fmla="*/ 75 h 2317"/>
                  <a:gd name="T26" fmla="*/ 968 w 1174"/>
                  <a:gd name="T27" fmla="*/ 52 h 2317"/>
                  <a:gd name="T28" fmla="*/ 823 w 1174"/>
                  <a:gd name="T29" fmla="*/ 30 h 2317"/>
                  <a:gd name="T30" fmla="*/ 846 w 1174"/>
                  <a:gd name="T31" fmla="*/ 52 h 2317"/>
                  <a:gd name="T32" fmla="*/ 823 w 1174"/>
                  <a:gd name="T33" fmla="*/ 75 h 2317"/>
                  <a:gd name="T34" fmla="*/ 801 w 1174"/>
                  <a:gd name="T35" fmla="*/ 52 h 2317"/>
                  <a:gd name="T36" fmla="*/ 823 w 1174"/>
                  <a:gd name="T37" fmla="*/ 30 h 2317"/>
                  <a:gd name="T38" fmla="*/ 767 w 1174"/>
                  <a:gd name="T39" fmla="*/ 30 h 2317"/>
                  <a:gd name="T40" fmla="*/ 789 w 1174"/>
                  <a:gd name="T41" fmla="*/ 52 h 2317"/>
                  <a:gd name="T42" fmla="*/ 767 w 1174"/>
                  <a:gd name="T43" fmla="*/ 75 h 2317"/>
                  <a:gd name="T44" fmla="*/ 744 w 1174"/>
                  <a:gd name="T45" fmla="*/ 52 h 2317"/>
                  <a:gd name="T46" fmla="*/ 767 w 1174"/>
                  <a:gd name="T47" fmla="*/ 30 h 2317"/>
                  <a:gd name="T48" fmla="*/ 461 w 1174"/>
                  <a:gd name="T49" fmla="*/ 44 h 2317"/>
                  <a:gd name="T50" fmla="*/ 714 w 1174"/>
                  <a:gd name="T51" fmla="*/ 44 h 2317"/>
                  <a:gd name="T52" fmla="*/ 732 w 1174"/>
                  <a:gd name="T53" fmla="*/ 62 h 2317"/>
                  <a:gd name="T54" fmla="*/ 714 w 1174"/>
                  <a:gd name="T55" fmla="*/ 80 h 2317"/>
                  <a:gd name="T56" fmla="*/ 461 w 1174"/>
                  <a:gd name="T57" fmla="*/ 80 h 2317"/>
                  <a:gd name="T58" fmla="*/ 442 w 1174"/>
                  <a:gd name="T59" fmla="*/ 62 h 2317"/>
                  <a:gd name="T60" fmla="*/ 461 w 1174"/>
                  <a:gd name="T61" fmla="*/ 44 h 2317"/>
                  <a:gd name="T62" fmla="*/ 392 w 1174"/>
                  <a:gd name="T63" fmla="*/ 30 h 2317"/>
                  <a:gd name="T64" fmla="*/ 414 w 1174"/>
                  <a:gd name="T65" fmla="*/ 52 h 2317"/>
                  <a:gd name="T66" fmla="*/ 392 w 1174"/>
                  <a:gd name="T67" fmla="*/ 75 h 2317"/>
                  <a:gd name="T68" fmla="*/ 369 w 1174"/>
                  <a:gd name="T69" fmla="*/ 52 h 2317"/>
                  <a:gd name="T70" fmla="*/ 392 w 1174"/>
                  <a:gd name="T71" fmla="*/ 30 h 2317"/>
                  <a:gd name="T72" fmla="*/ 686 w 1174"/>
                  <a:gd name="T73" fmla="*/ 2246 h 2317"/>
                  <a:gd name="T74" fmla="*/ 488 w 1174"/>
                  <a:gd name="T75" fmla="*/ 2246 h 2317"/>
                  <a:gd name="T76" fmla="*/ 444 w 1174"/>
                  <a:gd name="T77" fmla="*/ 2202 h 2317"/>
                  <a:gd name="T78" fmla="*/ 488 w 1174"/>
                  <a:gd name="T79" fmla="*/ 2157 h 2317"/>
                  <a:gd name="T80" fmla="*/ 686 w 1174"/>
                  <a:gd name="T81" fmla="*/ 2157 h 2317"/>
                  <a:gd name="T82" fmla="*/ 731 w 1174"/>
                  <a:gd name="T83" fmla="*/ 2202 h 2317"/>
                  <a:gd name="T84" fmla="*/ 686 w 1174"/>
                  <a:gd name="T85" fmla="*/ 2246 h 2317"/>
                  <a:gd name="T86" fmla="*/ 1128 w 1174"/>
                  <a:gd name="T87" fmla="*/ 2103 h 2317"/>
                  <a:gd name="T88" fmla="*/ 46 w 1174"/>
                  <a:gd name="T89" fmla="*/ 2103 h 2317"/>
                  <a:gd name="T90" fmla="*/ 46 w 1174"/>
                  <a:gd name="T91" fmla="*/ 207 h 2317"/>
                  <a:gd name="T92" fmla="*/ 1128 w 1174"/>
                  <a:gd name="T93" fmla="*/ 207 h 2317"/>
                  <a:gd name="T94" fmla="*/ 1128 w 1174"/>
                  <a:gd name="T95" fmla="*/ 2103 h 2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74" h="2317">
                    <a:moveTo>
                      <a:pt x="963" y="0"/>
                    </a:moveTo>
                    <a:cubicBezTo>
                      <a:pt x="211" y="0"/>
                      <a:pt x="211" y="0"/>
                      <a:pt x="211" y="0"/>
                    </a:cubicBezTo>
                    <a:cubicBezTo>
                      <a:pt x="95" y="0"/>
                      <a:pt x="0" y="94"/>
                      <a:pt x="0" y="211"/>
                    </a:cubicBezTo>
                    <a:cubicBezTo>
                      <a:pt x="0" y="2106"/>
                      <a:pt x="0" y="2106"/>
                      <a:pt x="0" y="2106"/>
                    </a:cubicBezTo>
                    <a:cubicBezTo>
                      <a:pt x="0" y="2222"/>
                      <a:pt x="95" y="2317"/>
                      <a:pt x="211" y="2317"/>
                    </a:cubicBezTo>
                    <a:cubicBezTo>
                      <a:pt x="963" y="2317"/>
                      <a:pt x="963" y="2317"/>
                      <a:pt x="963" y="2317"/>
                    </a:cubicBezTo>
                    <a:cubicBezTo>
                      <a:pt x="1080" y="2317"/>
                      <a:pt x="1174" y="2222"/>
                      <a:pt x="1174" y="2106"/>
                    </a:cubicBezTo>
                    <a:cubicBezTo>
                      <a:pt x="1174" y="211"/>
                      <a:pt x="1174" y="211"/>
                      <a:pt x="1174" y="211"/>
                    </a:cubicBezTo>
                    <a:cubicBezTo>
                      <a:pt x="1174" y="94"/>
                      <a:pt x="1080" y="0"/>
                      <a:pt x="963" y="0"/>
                    </a:cubicBezTo>
                    <a:close/>
                    <a:moveTo>
                      <a:pt x="968" y="52"/>
                    </a:moveTo>
                    <a:cubicBezTo>
                      <a:pt x="981" y="52"/>
                      <a:pt x="991" y="62"/>
                      <a:pt x="991" y="75"/>
                    </a:cubicBezTo>
                    <a:cubicBezTo>
                      <a:pt x="991" y="87"/>
                      <a:pt x="981" y="97"/>
                      <a:pt x="968" y="97"/>
                    </a:cubicBezTo>
                    <a:cubicBezTo>
                      <a:pt x="956" y="97"/>
                      <a:pt x="946" y="87"/>
                      <a:pt x="946" y="75"/>
                    </a:cubicBezTo>
                    <a:cubicBezTo>
                      <a:pt x="946" y="62"/>
                      <a:pt x="956" y="52"/>
                      <a:pt x="968" y="52"/>
                    </a:cubicBezTo>
                    <a:close/>
                    <a:moveTo>
                      <a:pt x="823" y="30"/>
                    </a:moveTo>
                    <a:cubicBezTo>
                      <a:pt x="836" y="30"/>
                      <a:pt x="846" y="40"/>
                      <a:pt x="846" y="52"/>
                    </a:cubicBezTo>
                    <a:cubicBezTo>
                      <a:pt x="846" y="64"/>
                      <a:pt x="836" y="75"/>
                      <a:pt x="823" y="75"/>
                    </a:cubicBezTo>
                    <a:cubicBezTo>
                      <a:pt x="811" y="75"/>
                      <a:pt x="801" y="64"/>
                      <a:pt x="801" y="52"/>
                    </a:cubicBezTo>
                    <a:cubicBezTo>
                      <a:pt x="801" y="40"/>
                      <a:pt x="811" y="30"/>
                      <a:pt x="823" y="30"/>
                    </a:cubicBezTo>
                    <a:close/>
                    <a:moveTo>
                      <a:pt x="767" y="30"/>
                    </a:moveTo>
                    <a:cubicBezTo>
                      <a:pt x="779" y="30"/>
                      <a:pt x="789" y="40"/>
                      <a:pt x="789" y="52"/>
                    </a:cubicBezTo>
                    <a:cubicBezTo>
                      <a:pt x="789" y="64"/>
                      <a:pt x="779" y="75"/>
                      <a:pt x="767" y="75"/>
                    </a:cubicBezTo>
                    <a:cubicBezTo>
                      <a:pt x="754" y="75"/>
                      <a:pt x="744" y="64"/>
                      <a:pt x="744" y="52"/>
                    </a:cubicBezTo>
                    <a:cubicBezTo>
                      <a:pt x="744" y="40"/>
                      <a:pt x="754" y="30"/>
                      <a:pt x="767" y="30"/>
                    </a:cubicBezTo>
                    <a:close/>
                    <a:moveTo>
                      <a:pt x="461" y="44"/>
                    </a:moveTo>
                    <a:cubicBezTo>
                      <a:pt x="714" y="44"/>
                      <a:pt x="714" y="44"/>
                      <a:pt x="714" y="44"/>
                    </a:cubicBezTo>
                    <a:cubicBezTo>
                      <a:pt x="724" y="44"/>
                      <a:pt x="732" y="52"/>
                      <a:pt x="732" y="62"/>
                    </a:cubicBezTo>
                    <a:cubicBezTo>
                      <a:pt x="732" y="72"/>
                      <a:pt x="724" y="80"/>
                      <a:pt x="714" y="80"/>
                    </a:cubicBezTo>
                    <a:cubicBezTo>
                      <a:pt x="461" y="80"/>
                      <a:pt x="461" y="80"/>
                      <a:pt x="461" y="80"/>
                    </a:cubicBezTo>
                    <a:cubicBezTo>
                      <a:pt x="450" y="80"/>
                      <a:pt x="442" y="72"/>
                      <a:pt x="442" y="62"/>
                    </a:cubicBezTo>
                    <a:cubicBezTo>
                      <a:pt x="442" y="52"/>
                      <a:pt x="450" y="44"/>
                      <a:pt x="461" y="44"/>
                    </a:cubicBezTo>
                    <a:close/>
                    <a:moveTo>
                      <a:pt x="392" y="30"/>
                    </a:moveTo>
                    <a:cubicBezTo>
                      <a:pt x="404" y="30"/>
                      <a:pt x="414" y="40"/>
                      <a:pt x="414" y="52"/>
                    </a:cubicBezTo>
                    <a:cubicBezTo>
                      <a:pt x="414" y="64"/>
                      <a:pt x="404" y="75"/>
                      <a:pt x="392" y="75"/>
                    </a:cubicBezTo>
                    <a:cubicBezTo>
                      <a:pt x="379" y="75"/>
                      <a:pt x="369" y="64"/>
                      <a:pt x="369" y="52"/>
                    </a:cubicBezTo>
                    <a:cubicBezTo>
                      <a:pt x="369" y="40"/>
                      <a:pt x="379" y="30"/>
                      <a:pt x="392" y="30"/>
                    </a:cubicBezTo>
                    <a:close/>
                    <a:moveTo>
                      <a:pt x="686" y="2246"/>
                    </a:moveTo>
                    <a:cubicBezTo>
                      <a:pt x="488" y="2246"/>
                      <a:pt x="488" y="2246"/>
                      <a:pt x="488" y="2246"/>
                    </a:cubicBezTo>
                    <a:cubicBezTo>
                      <a:pt x="464" y="2246"/>
                      <a:pt x="444" y="2226"/>
                      <a:pt x="444" y="2202"/>
                    </a:cubicBezTo>
                    <a:cubicBezTo>
                      <a:pt x="444" y="2177"/>
                      <a:pt x="464" y="2157"/>
                      <a:pt x="488" y="2157"/>
                    </a:cubicBezTo>
                    <a:cubicBezTo>
                      <a:pt x="686" y="2157"/>
                      <a:pt x="686" y="2157"/>
                      <a:pt x="686" y="2157"/>
                    </a:cubicBezTo>
                    <a:cubicBezTo>
                      <a:pt x="711" y="2157"/>
                      <a:pt x="731" y="2177"/>
                      <a:pt x="731" y="2202"/>
                    </a:cubicBezTo>
                    <a:cubicBezTo>
                      <a:pt x="731" y="2226"/>
                      <a:pt x="711" y="2246"/>
                      <a:pt x="686" y="2246"/>
                    </a:cubicBezTo>
                    <a:close/>
                    <a:moveTo>
                      <a:pt x="1128" y="2103"/>
                    </a:moveTo>
                    <a:cubicBezTo>
                      <a:pt x="46" y="2103"/>
                      <a:pt x="46" y="2103"/>
                      <a:pt x="46" y="2103"/>
                    </a:cubicBezTo>
                    <a:cubicBezTo>
                      <a:pt x="46" y="207"/>
                      <a:pt x="46" y="207"/>
                      <a:pt x="46" y="207"/>
                    </a:cubicBezTo>
                    <a:cubicBezTo>
                      <a:pt x="1128" y="207"/>
                      <a:pt x="1128" y="207"/>
                      <a:pt x="1128" y="207"/>
                    </a:cubicBezTo>
                    <a:lnTo>
                      <a:pt x="1128" y="21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30472" tIns="15236" rIns="30472" bIns="15236" numCol="1" anchor="t" anchorCtr="0" compatLnSpc="1">
                <a:prstTxWarp prst="textNoShape">
                  <a:avLst/>
                </a:prstTxWarp>
              </a:bodyPr>
              <a:lstStyle/>
              <a:p>
                <a:pPr defTabSz="913806"/>
                <a:endParaRPr lang="en-US" sz="600" dirty="0">
                  <a:solidFill>
                    <a:srgbClr val="717074"/>
                  </a:solidFill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9433480" y="3509877"/>
                <a:ext cx="649380" cy="424179"/>
                <a:chOff x="6031399" y="5577443"/>
                <a:chExt cx="618274" cy="403860"/>
              </a:xfrm>
            </p:grpSpPr>
            <p:sp>
              <p:nvSpPr>
                <p:cNvPr id="39" name="Freeform 38"/>
                <p:cNvSpPr>
                  <a:spLocks noEditPoints="1"/>
                </p:cNvSpPr>
                <p:nvPr/>
              </p:nvSpPr>
              <p:spPr bwMode="auto">
                <a:xfrm>
                  <a:off x="6084549" y="5577443"/>
                  <a:ext cx="511772" cy="342657"/>
                </a:xfrm>
                <a:custGeom>
                  <a:avLst/>
                  <a:gdLst>
                    <a:gd name="T0" fmla="*/ 1008 w 1076"/>
                    <a:gd name="T1" fmla="*/ 0 h 720"/>
                    <a:gd name="T2" fmla="*/ 68 w 1076"/>
                    <a:gd name="T3" fmla="*/ 0 h 720"/>
                    <a:gd name="T4" fmla="*/ 0 w 1076"/>
                    <a:gd name="T5" fmla="*/ 68 h 720"/>
                    <a:gd name="T6" fmla="*/ 0 w 1076"/>
                    <a:gd name="T7" fmla="*/ 720 h 720"/>
                    <a:gd name="T8" fmla="*/ 1076 w 1076"/>
                    <a:gd name="T9" fmla="*/ 720 h 720"/>
                    <a:gd name="T10" fmla="*/ 1076 w 1076"/>
                    <a:gd name="T11" fmla="*/ 68 h 720"/>
                    <a:gd name="T12" fmla="*/ 1008 w 1076"/>
                    <a:gd name="T13" fmla="*/ 0 h 720"/>
                    <a:gd name="T14" fmla="*/ 1014 w 1076"/>
                    <a:gd name="T15" fmla="*/ 656 h 720"/>
                    <a:gd name="T16" fmla="*/ 61 w 1076"/>
                    <a:gd name="T17" fmla="*/ 656 h 720"/>
                    <a:gd name="T18" fmla="*/ 61 w 1076"/>
                    <a:gd name="T19" fmla="*/ 73 h 720"/>
                    <a:gd name="T20" fmla="*/ 1014 w 1076"/>
                    <a:gd name="T21" fmla="*/ 73 h 720"/>
                    <a:gd name="T22" fmla="*/ 1014 w 1076"/>
                    <a:gd name="T23" fmla="*/ 656 h 7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76" h="720">
                      <a:moveTo>
                        <a:pt x="1008" y="0"/>
                      </a:move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30" y="0"/>
                        <a:pt x="0" y="31"/>
                        <a:pt x="0" y="68"/>
                      </a:cubicBezTo>
                      <a:cubicBezTo>
                        <a:pt x="0" y="720"/>
                        <a:pt x="0" y="720"/>
                        <a:pt x="0" y="720"/>
                      </a:cubicBezTo>
                      <a:cubicBezTo>
                        <a:pt x="1076" y="720"/>
                        <a:pt x="1076" y="720"/>
                        <a:pt x="1076" y="720"/>
                      </a:cubicBezTo>
                      <a:cubicBezTo>
                        <a:pt x="1076" y="68"/>
                        <a:pt x="1076" y="68"/>
                        <a:pt x="1076" y="68"/>
                      </a:cubicBezTo>
                      <a:cubicBezTo>
                        <a:pt x="1076" y="31"/>
                        <a:pt x="1045" y="0"/>
                        <a:pt x="1008" y="0"/>
                      </a:cubicBezTo>
                      <a:close/>
                      <a:moveTo>
                        <a:pt x="1014" y="656"/>
                      </a:moveTo>
                      <a:cubicBezTo>
                        <a:pt x="61" y="656"/>
                        <a:pt x="61" y="656"/>
                        <a:pt x="61" y="656"/>
                      </a:cubicBezTo>
                      <a:cubicBezTo>
                        <a:pt x="61" y="73"/>
                        <a:pt x="61" y="73"/>
                        <a:pt x="61" y="73"/>
                      </a:cubicBezTo>
                      <a:cubicBezTo>
                        <a:pt x="1014" y="73"/>
                        <a:pt x="1014" y="73"/>
                        <a:pt x="1014" y="73"/>
                      </a:cubicBezTo>
                      <a:lnTo>
                        <a:pt x="1014" y="6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0472" tIns="15236" rIns="30472" bIns="1523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06"/>
                  <a:endParaRPr lang="en-US" sz="600" dirty="0">
                    <a:solidFill>
                      <a:srgbClr val="717074"/>
                    </a:solidFill>
                  </a:endParaRPr>
                </a:p>
              </p:txBody>
            </p:sp>
            <p:sp>
              <p:nvSpPr>
                <p:cNvPr id="40" name="Freeform 39"/>
                <p:cNvSpPr>
                  <a:spLocks noEditPoints="1"/>
                </p:cNvSpPr>
                <p:nvPr/>
              </p:nvSpPr>
              <p:spPr bwMode="auto">
                <a:xfrm>
                  <a:off x="6031399" y="5934394"/>
                  <a:ext cx="618274" cy="46909"/>
                </a:xfrm>
                <a:custGeom>
                  <a:avLst/>
                  <a:gdLst>
                    <a:gd name="T0" fmla="*/ 0 w 1300"/>
                    <a:gd name="T1" fmla="*/ 0 h 99"/>
                    <a:gd name="T2" fmla="*/ 0 w 1300"/>
                    <a:gd name="T3" fmla="*/ 31 h 99"/>
                    <a:gd name="T4" fmla="*/ 68 w 1300"/>
                    <a:gd name="T5" fmla="*/ 99 h 99"/>
                    <a:gd name="T6" fmla="*/ 1232 w 1300"/>
                    <a:gd name="T7" fmla="*/ 99 h 99"/>
                    <a:gd name="T8" fmla="*/ 1300 w 1300"/>
                    <a:gd name="T9" fmla="*/ 31 h 99"/>
                    <a:gd name="T10" fmla="*/ 1300 w 1300"/>
                    <a:gd name="T11" fmla="*/ 0 h 99"/>
                    <a:gd name="T12" fmla="*/ 0 w 1300"/>
                    <a:gd name="T13" fmla="*/ 0 h 99"/>
                    <a:gd name="T14" fmla="*/ 1161 w 1300"/>
                    <a:gd name="T15" fmla="*/ 65 h 99"/>
                    <a:gd name="T16" fmla="*/ 1099 w 1300"/>
                    <a:gd name="T17" fmla="*/ 65 h 99"/>
                    <a:gd name="T18" fmla="*/ 1082 w 1300"/>
                    <a:gd name="T19" fmla="*/ 47 h 99"/>
                    <a:gd name="T20" fmla="*/ 1099 w 1300"/>
                    <a:gd name="T21" fmla="*/ 30 h 99"/>
                    <a:gd name="T22" fmla="*/ 1161 w 1300"/>
                    <a:gd name="T23" fmla="*/ 30 h 99"/>
                    <a:gd name="T24" fmla="*/ 1178 w 1300"/>
                    <a:gd name="T25" fmla="*/ 47 h 99"/>
                    <a:gd name="T26" fmla="*/ 1161 w 1300"/>
                    <a:gd name="T27" fmla="*/ 6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00" h="99">
                      <a:moveTo>
                        <a:pt x="0" y="0"/>
                      </a:move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69"/>
                        <a:pt x="30" y="99"/>
                        <a:pt x="68" y="99"/>
                      </a:cubicBezTo>
                      <a:cubicBezTo>
                        <a:pt x="1232" y="99"/>
                        <a:pt x="1232" y="99"/>
                        <a:pt x="1232" y="99"/>
                      </a:cubicBezTo>
                      <a:cubicBezTo>
                        <a:pt x="1269" y="99"/>
                        <a:pt x="1300" y="69"/>
                        <a:pt x="1300" y="31"/>
                      </a:cubicBezTo>
                      <a:cubicBezTo>
                        <a:pt x="1300" y="0"/>
                        <a:pt x="1300" y="0"/>
                        <a:pt x="1300" y="0"/>
                      </a:cubicBezTo>
                      <a:lnTo>
                        <a:pt x="0" y="0"/>
                      </a:lnTo>
                      <a:close/>
                      <a:moveTo>
                        <a:pt x="1161" y="65"/>
                      </a:moveTo>
                      <a:cubicBezTo>
                        <a:pt x="1099" y="65"/>
                        <a:pt x="1099" y="65"/>
                        <a:pt x="1099" y="65"/>
                      </a:cubicBezTo>
                      <a:cubicBezTo>
                        <a:pt x="1090" y="65"/>
                        <a:pt x="1082" y="57"/>
                        <a:pt x="1082" y="47"/>
                      </a:cubicBezTo>
                      <a:cubicBezTo>
                        <a:pt x="1082" y="38"/>
                        <a:pt x="1090" y="30"/>
                        <a:pt x="1099" y="30"/>
                      </a:cubicBezTo>
                      <a:cubicBezTo>
                        <a:pt x="1161" y="30"/>
                        <a:pt x="1161" y="30"/>
                        <a:pt x="1161" y="30"/>
                      </a:cubicBezTo>
                      <a:cubicBezTo>
                        <a:pt x="1170" y="30"/>
                        <a:pt x="1178" y="38"/>
                        <a:pt x="1178" y="47"/>
                      </a:cubicBezTo>
                      <a:cubicBezTo>
                        <a:pt x="1178" y="57"/>
                        <a:pt x="1170" y="65"/>
                        <a:pt x="1161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30472" tIns="15236" rIns="30472" bIns="1523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806"/>
                  <a:endParaRPr lang="en-US" sz="600" dirty="0">
                    <a:solidFill>
                      <a:srgbClr val="717074"/>
                    </a:solidFill>
                  </a:endParaRPr>
                </a:p>
              </p:txBody>
            </p:sp>
          </p:grpSp>
          <p:cxnSp>
            <p:nvCxnSpPr>
              <p:cNvPr id="31" name="Straight Connector 30"/>
              <p:cNvCxnSpPr/>
              <p:nvPr/>
            </p:nvCxnSpPr>
            <p:spPr>
              <a:xfrm>
                <a:off x="9384977" y="4253714"/>
                <a:ext cx="107437" cy="95417"/>
              </a:xfrm>
              <a:prstGeom prst="line">
                <a:avLst/>
              </a:prstGeom>
              <a:noFill/>
              <a:ln w="50800" cap="rnd" cmpd="sng">
                <a:solidFill>
                  <a:schemeClr val="bg1"/>
                </a:solidFill>
                <a:prstDash val="sysDot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9768861" y="3990676"/>
                <a:ext cx="0" cy="244564"/>
              </a:xfrm>
              <a:prstGeom prst="line">
                <a:avLst/>
              </a:prstGeom>
              <a:noFill/>
              <a:ln w="50800" cap="rnd" cmpd="sng">
                <a:solidFill>
                  <a:schemeClr val="bg1"/>
                </a:solidFill>
                <a:prstDash val="sysDot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0149283" y="4253714"/>
                <a:ext cx="107437" cy="95417"/>
              </a:xfrm>
              <a:prstGeom prst="line">
                <a:avLst/>
              </a:prstGeom>
              <a:noFill/>
              <a:ln w="50800" cap="rnd" cmpd="sng">
                <a:solidFill>
                  <a:schemeClr val="bg1"/>
                </a:solidFill>
                <a:prstDash val="sysDot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969199" y="1815042"/>
            <a:ext cx="2514599" cy="2130172"/>
            <a:chOff x="-79699" y="1335225"/>
            <a:chExt cx="2978506" cy="2593326"/>
          </a:xfrm>
        </p:grpSpPr>
        <p:sp>
          <p:nvSpPr>
            <p:cNvPr id="25" name="Title 1"/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-79699" y="1335225"/>
              <a:ext cx="2978506" cy="3686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80000"/>
                </a:lnSpc>
                <a:defRPr sz="9600" b="1">
                  <a:solidFill>
                    <a:prstClr val="white"/>
                  </a:solidFill>
                  <a:effectLst>
                    <a:outerShdw blurRad="127000" sx="102000" sy="102000" algn="ctr" rotWithShape="0">
                      <a:prstClr val="black"/>
                    </a:outerShdw>
                  </a:effectLst>
                </a:defRPr>
              </a:lvl1pPr>
            </a:lstStyle>
            <a:p>
              <a:pPr defTabSz="913806"/>
              <a:r>
                <a:rPr lang="cs-CZ" sz="2399" dirty="0">
                  <a:effectLst/>
                </a:rPr>
                <a:t>Klient-server éra</a:t>
              </a:r>
              <a:endParaRPr lang="en-US" sz="2399" dirty="0">
                <a:effectLst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62887" y="1905000"/>
              <a:ext cx="2089317" cy="2023551"/>
              <a:chOff x="434566" y="2003434"/>
              <a:chExt cx="2089317" cy="2023551"/>
            </a:xfrm>
          </p:grpSpPr>
          <p:sp>
            <p:nvSpPr>
              <p:cNvPr id="17" name="Oval 16"/>
              <p:cNvSpPr>
                <a:spLocks noChangeArrowheads="1"/>
              </p:cNvSpPr>
              <p:nvPr/>
            </p:nvSpPr>
            <p:spPr bwMode="gray">
              <a:xfrm>
                <a:off x="434566" y="3752482"/>
                <a:ext cx="2089317" cy="274503"/>
              </a:xfrm>
              <a:prstGeom prst="ellipse">
                <a:avLst/>
              </a:prstGeom>
              <a:gradFill flip="none" rotWithShape="1">
                <a:gsLst>
                  <a:gs pos="10000">
                    <a:srgbClr val="000000"/>
                  </a:gs>
                  <a:gs pos="43000">
                    <a:srgbClr val="000000">
                      <a:alpha val="59000"/>
                    </a:srgbClr>
                  </a:gs>
                  <a:gs pos="100000">
                    <a:srgbClr val="717074">
                      <a:alpha val="0"/>
                      <a:lumMod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47625">
                <a:noFill/>
                <a:round/>
                <a:headEnd/>
                <a:tailEnd/>
              </a:ln>
              <a:effectLst/>
            </p:spPr>
            <p:txBody>
              <a:bodyPr wrap="none" lIns="0" tIns="0" rIns="0" bIns="0" rtlCol="0" anchor="ctr"/>
              <a:lstStyle/>
              <a:p>
                <a:pPr defTabSz="1218398">
                  <a:defRPr/>
                </a:pPr>
                <a:endParaRPr lang="en-US" sz="2399" kern="0" cap="all" dirty="0">
                  <a:solidFill>
                    <a:srgbClr val="FFFFFF"/>
                  </a:solidFill>
                  <a:ea typeface="Arial Unicode MS" panose="020B0604020202020204" pitchFamily="34" charset="-128"/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551733" y="2003434"/>
                <a:ext cx="1854984" cy="1854986"/>
                <a:chOff x="611803" y="4028753"/>
                <a:chExt cx="1854984" cy="1854986"/>
              </a:xfrm>
            </p:grpSpPr>
            <p:sp>
              <p:nvSpPr>
                <p:cNvPr id="34" name="Oval 33"/>
                <p:cNvSpPr/>
                <p:nvPr/>
              </p:nvSpPr>
              <p:spPr bwMode="gray">
                <a:xfrm>
                  <a:off x="611803" y="4028753"/>
                  <a:ext cx="1854984" cy="1854986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1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12700">
                  <a:noFill/>
                  <a:round/>
                  <a:headEnd/>
                  <a:tailEnd/>
                </a:ln>
                <a:effectLst>
                  <a:innerShdw blurRad="127000">
                    <a:schemeClr val="tx2"/>
                  </a:innerShdw>
                </a:effectLst>
              </p:spPr>
              <p:txBody>
                <a:bodyPr wrap="none" lIns="0" tIns="0" rIns="0" bIns="0" rtlCol="0" anchor="ctr"/>
                <a:lstStyle/>
                <a:p>
                  <a:pPr algn="ctr" defTabSz="913806">
                    <a:lnSpc>
                      <a:spcPct val="90000"/>
                    </a:lnSpc>
                  </a:pPr>
                  <a:endParaRPr lang="en-US" sz="2799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49" name="Group 5"/>
                <p:cNvGrpSpPr>
                  <a:grpSpLocks noChangeAspect="1"/>
                </p:cNvGrpSpPr>
                <p:nvPr/>
              </p:nvGrpSpPr>
              <p:grpSpPr bwMode="auto">
                <a:xfrm>
                  <a:off x="962073" y="4684514"/>
                  <a:ext cx="1103516" cy="549272"/>
                  <a:chOff x="803" y="338"/>
                  <a:chExt cx="7327" cy="3647"/>
                </a:xfrm>
                <a:solidFill>
                  <a:schemeClr val="bg1"/>
                </a:solidFill>
              </p:grpSpPr>
              <p:sp>
                <p:nvSpPr>
                  <p:cNvPr id="50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803" y="338"/>
                    <a:ext cx="5463" cy="3409"/>
                  </a:xfrm>
                  <a:custGeom>
                    <a:avLst/>
                    <a:gdLst>
                      <a:gd name="T0" fmla="*/ 2286 w 2313"/>
                      <a:gd name="T1" fmla="*/ 0 h 1443"/>
                      <a:gd name="T2" fmla="*/ 28 w 2313"/>
                      <a:gd name="T3" fmla="*/ 0 h 1443"/>
                      <a:gd name="T4" fmla="*/ 0 w 2313"/>
                      <a:gd name="T5" fmla="*/ 28 h 1443"/>
                      <a:gd name="T6" fmla="*/ 0 w 2313"/>
                      <a:gd name="T7" fmla="*/ 1213 h 1443"/>
                      <a:gd name="T8" fmla="*/ 28 w 2313"/>
                      <a:gd name="T9" fmla="*/ 1238 h 1443"/>
                      <a:gd name="T10" fmla="*/ 938 w 2313"/>
                      <a:gd name="T11" fmla="*/ 1238 h 1443"/>
                      <a:gd name="T12" fmla="*/ 938 w 2313"/>
                      <a:gd name="T13" fmla="*/ 1443 h 1443"/>
                      <a:gd name="T14" fmla="*/ 1379 w 2313"/>
                      <a:gd name="T15" fmla="*/ 1443 h 1443"/>
                      <a:gd name="T16" fmla="*/ 1379 w 2313"/>
                      <a:gd name="T17" fmla="*/ 1238 h 1443"/>
                      <a:gd name="T18" fmla="*/ 2286 w 2313"/>
                      <a:gd name="T19" fmla="*/ 1238 h 1443"/>
                      <a:gd name="T20" fmla="*/ 2313 w 2313"/>
                      <a:gd name="T21" fmla="*/ 1213 h 1443"/>
                      <a:gd name="T22" fmla="*/ 2313 w 2313"/>
                      <a:gd name="T23" fmla="*/ 28 h 1443"/>
                      <a:gd name="T24" fmla="*/ 2286 w 2313"/>
                      <a:gd name="T25" fmla="*/ 0 h 1443"/>
                      <a:gd name="T26" fmla="*/ 2231 w 2313"/>
                      <a:gd name="T27" fmla="*/ 1165 h 1443"/>
                      <a:gd name="T28" fmla="*/ 84 w 2313"/>
                      <a:gd name="T29" fmla="*/ 1165 h 1443"/>
                      <a:gd name="T30" fmla="*/ 84 w 2313"/>
                      <a:gd name="T31" fmla="*/ 91 h 1443"/>
                      <a:gd name="T32" fmla="*/ 2231 w 2313"/>
                      <a:gd name="T33" fmla="*/ 91 h 1443"/>
                      <a:gd name="T34" fmla="*/ 2231 w 2313"/>
                      <a:gd name="T35" fmla="*/ 1165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313" h="1443">
                        <a:moveTo>
                          <a:pt x="2286" y="0"/>
                        </a:move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14" y="0"/>
                          <a:pt x="0" y="11"/>
                          <a:pt x="0" y="28"/>
                        </a:cubicBezTo>
                        <a:cubicBezTo>
                          <a:pt x="0" y="1213"/>
                          <a:pt x="0" y="1213"/>
                          <a:pt x="0" y="1213"/>
                        </a:cubicBezTo>
                        <a:cubicBezTo>
                          <a:pt x="0" y="1228"/>
                          <a:pt x="14" y="1238"/>
                          <a:pt x="28" y="1238"/>
                        </a:cubicBezTo>
                        <a:cubicBezTo>
                          <a:pt x="938" y="1238"/>
                          <a:pt x="938" y="1238"/>
                          <a:pt x="938" y="1238"/>
                        </a:cubicBezTo>
                        <a:cubicBezTo>
                          <a:pt x="938" y="1443"/>
                          <a:pt x="938" y="1443"/>
                          <a:pt x="938" y="1443"/>
                        </a:cubicBezTo>
                        <a:cubicBezTo>
                          <a:pt x="1379" y="1443"/>
                          <a:pt x="1379" y="1443"/>
                          <a:pt x="1379" y="1443"/>
                        </a:cubicBezTo>
                        <a:cubicBezTo>
                          <a:pt x="1379" y="1238"/>
                          <a:pt x="1379" y="1238"/>
                          <a:pt x="1379" y="1238"/>
                        </a:cubicBezTo>
                        <a:cubicBezTo>
                          <a:pt x="2286" y="1238"/>
                          <a:pt x="2286" y="1238"/>
                          <a:pt x="2286" y="1238"/>
                        </a:cubicBezTo>
                        <a:cubicBezTo>
                          <a:pt x="2303" y="1238"/>
                          <a:pt x="2313" y="1228"/>
                          <a:pt x="2313" y="1213"/>
                        </a:cubicBezTo>
                        <a:cubicBezTo>
                          <a:pt x="2313" y="28"/>
                          <a:pt x="2313" y="28"/>
                          <a:pt x="2313" y="28"/>
                        </a:cubicBezTo>
                        <a:cubicBezTo>
                          <a:pt x="2313" y="11"/>
                          <a:pt x="2303" y="0"/>
                          <a:pt x="2286" y="0"/>
                        </a:cubicBezTo>
                        <a:close/>
                        <a:moveTo>
                          <a:pt x="2231" y="1165"/>
                        </a:moveTo>
                        <a:cubicBezTo>
                          <a:pt x="84" y="1165"/>
                          <a:pt x="84" y="1165"/>
                          <a:pt x="84" y="1165"/>
                        </a:cubicBezTo>
                        <a:cubicBezTo>
                          <a:pt x="84" y="91"/>
                          <a:pt x="84" y="91"/>
                          <a:pt x="84" y="91"/>
                        </a:cubicBezTo>
                        <a:cubicBezTo>
                          <a:pt x="2231" y="91"/>
                          <a:pt x="2231" y="91"/>
                          <a:pt x="2231" y="91"/>
                        </a:cubicBezTo>
                        <a:cubicBezTo>
                          <a:pt x="2231" y="91"/>
                          <a:pt x="2231" y="91"/>
                          <a:pt x="2231" y="116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30472" tIns="15236" rIns="30472" bIns="152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3806"/>
                    <a:endParaRPr lang="en-US" sz="600" dirty="0">
                      <a:solidFill>
                        <a:srgbClr val="717074"/>
                      </a:solidFill>
                    </a:endParaRPr>
                  </a:p>
                </p:txBody>
              </p:sp>
              <p:sp>
                <p:nvSpPr>
                  <p:cNvPr id="51" name="Freeform 7"/>
                  <p:cNvSpPr>
                    <a:spLocks/>
                  </p:cNvSpPr>
                  <p:nvPr/>
                </p:nvSpPr>
                <p:spPr bwMode="auto">
                  <a:xfrm>
                    <a:off x="877" y="3858"/>
                    <a:ext cx="4055" cy="127"/>
                  </a:xfrm>
                  <a:custGeom>
                    <a:avLst/>
                    <a:gdLst>
                      <a:gd name="T0" fmla="*/ 0 w 1717"/>
                      <a:gd name="T1" fmla="*/ 54 h 54"/>
                      <a:gd name="T2" fmla="*/ 1717 w 1717"/>
                      <a:gd name="T3" fmla="*/ 54 h 54"/>
                      <a:gd name="T4" fmla="*/ 1717 w 1717"/>
                      <a:gd name="T5" fmla="*/ 0 h 54"/>
                      <a:gd name="T6" fmla="*/ 0 w 1717"/>
                      <a:gd name="T7" fmla="*/ 0 h 54"/>
                      <a:gd name="T8" fmla="*/ 0 w 1717"/>
                      <a:gd name="T9" fmla="*/ 54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17" h="54">
                        <a:moveTo>
                          <a:pt x="0" y="54"/>
                        </a:moveTo>
                        <a:cubicBezTo>
                          <a:pt x="1717" y="54"/>
                          <a:pt x="1717" y="54"/>
                          <a:pt x="1717" y="54"/>
                        </a:cubicBezTo>
                        <a:cubicBezTo>
                          <a:pt x="1717" y="0"/>
                          <a:pt x="1717" y="0"/>
                          <a:pt x="1717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5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30472" tIns="15236" rIns="30472" bIns="152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3806"/>
                    <a:endParaRPr lang="en-US" sz="600" dirty="0">
                      <a:solidFill>
                        <a:srgbClr val="717074"/>
                      </a:solidFill>
                    </a:endParaRPr>
                  </a:p>
                </p:txBody>
              </p:sp>
              <p:sp>
                <p:nvSpPr>
                  <p:cNvPr id="52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6677" y="775"/>
                    <a:ext cx="1453" cy="3210"/>
                  </a:xfrm>
                  <a:custGeom>
                    <a:avLst/>
                    <a:gdLst>
                      <a:gd name="T0" fmla="*/ 556 w 615"/>
                      <a:gd name="T1" fmla="*/ 0 h 1359"/>
                      <a:gd name="T2" fmla="*/ 58 w 615"/>
                      <a:gd name="T3" fmla="*/ 0 h 1359"/>
                      <a:gd name="T4" fmla="*/ 0 w 615"/>
                      <a:gd name="T5" fmla="*/ 59 h 1359"/>
                      <a:gd name="T6" fmla="*/ 0 w 615"/>
                      <a:gd name="T7" fmla="*/ 1301 h 1359"/>
                      <a:gd name="T8" fmla="*/ 58 w 615"/>
                      <a:gd name="T9" fmla="*/ 1359 h 1359"/>
                      <a:gd name="T10" fmla="*/ 556 w 615"/>
                      <a:gd name="T11" fmla="*/ 1359 h 1359"/>
                      <a:gd name="T12" fmla="*/ 615 w 615"/>
                      <a:gd name="T13" fmla="*/ 1301 h 1359"/>
                      <a:gd name="T14" fmla="*/ 615 w 615"/>
                      <a:gd name="T15" fmla="*/ 59 h 1359"/>
                      <a:gd name="T16" fmla="*/ 556 w 615"/>
                      <a:gd name="T17" fmla="*/ 0 h 1359"/>
                      <a:gd name="T18" fmla="*/ 578 w 615"/>
                      <a:gd name="T19" fmla="*/ 1286 h 1359"/>
                      <a:gd name="T20" fmla="*/ 540 w 615"/>
                      <a:gd name="T21" fmla="*/ 1321 h 1359"/>
                      <a:gd name="T22" fmla="*/ 76 w 615"/>
                      <a:gd name="T23" fmla="*/ 1321 h 1359"/>
                      <a:gd name="T24" fmla="*/ 39 w 615"/>
                      <a:gd name="T25" fmla="*/ 1286 h 1359"/>
                      <a:gd name="T26" fmla="*/ 39 w 615"/>
                      <a:gd name="T27" fmla="*/ 1241 h 1359"/>
                      <a:gd name="T28" fmla="*/ 578 w 615"/>
                      <a:gd name="T29" fmla="*/ 1241 h 1359"/>
                      <a:gd name="T30" fmla="*/ 578 w 615"/>
                      <a:gd name="T31" fmla="*/ 1286 h 1359"/>
                      <a:gd name="T32" fmla="*/ 53 w 615"/>
                      <a:gd name="T33" fmla="*/ 257 h 1359"/>
                      <a:gd name="T34" fmla="*/ 53 w 615"/>
                      <a:gd name="T35" fmla="*/ 236 h 1359"/>
                      <a:gd name="T36" fmla="*/ 480 w 615"/>
                      <a:gd name="T37" fmla="*/ 236 h 1359"/>
                      <a:gd name="T38" fmla="*/ 480 w 615"/>
                      <a:gd name="T39" fmla="*/ 257 h 1359"/>
                      <a:gd name="T40" fmla="*/ 53 w 615"/>
                      <a:gd name="T41" fmla="*/ 257 h 1359"/>
                      <a:gd name="T42" fmla="*/ 265 w 615"/>
                      <a:gd name="T43" fmla="*/ 287 h 1359"/>
                      <a:gd name="T44" fmla="*/ 265 w 615"/>
                      <a:gd name="T45" fmla="*/ 302 h 1359"/>
                      <a:gd name="T46" fmla="*/ 177 w 615"/>
                      <a:gd name="T47" fmla="*/ 302 h 1359"/>
                      <a:gd name="T48" fmla="*/ 177 w 615"/>
                      <a:gd name="T49" fmla="*/ 287 h 1359"/>
                      <a:gd name="T50" fmla="*/ 265 w 615"/>
                      <a:gd name="T51" fmla="*/ 287 h 1359"/>
                      <a:gd name="T52" fmla="*/ 138 w 615"/>
                      <a:gd name="T53" fmla="*/ 287 h 1359"/>
                      <a:gd name="T54" fmla="*/ 138 w 615"/>
                      <a:gd name="T55" fmla="*/ 302 h 1359"/>
                      <a:gd name="T56" fmla="*/ 53 w 615"/>
                      <a:gd name="T57" fmla="*/ 302 h 1359"/>
                      <a:gd name="T58" fmla="*/ 53 w 615"/>
                      <a:gd name="T59" fmla="*/ 287 h 1359"/>
                      <a:gd name="T60" fmla="*/ 138 w 615"/>
                      <a:gd name="T61" fmla="*/ 287 h 1359"/>
                      <a:gd name="T62" fmla="*/ 578 w 615"/>
                      <a:gd name="T63" fmla="*/ 115 h 1359"/>
                      <a:gd name="T64" fmla="*/ 39 w 615"/>
                      <a:gd name="T65" fmla="*/ 115 h 1359"/>
                      <a:gd name="T66" fmla="*/ 39 w 615"/>
                      <a:gd name="T67" fmla="*/ 70 h 1359"/>
                      <a:gd name="T68" fmla="*/ 76 w 615"/>
                      <a:gd name="T69" fmla="*/ 35 h 1359"/>
                      <a:gd name="T70" fmla="*/ 540 w 615"/>
                      <a:gd name="T71" fmla="*/ 35 h 1359"/>
                      <a:gd name="T72" fmla="*/ 578 w 615"/>
                      <a:gd name="T73" fmla="*/ 70 h 1359"/>
                      <a:gd name="T74" fmla="*/ 578 w 615"/>
                      <a:gd name="T75" fmla="*/ 115 h 1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615" h="1359">
                        <a:moveTo>
                          <a:pt x="556" y="0"/>
                        </a:moveTo>
                        <a:cubicBezTo>
                          <a:pt x="58" y="0"/>
                          <a:pt x="58" y="0"/>
                          <a:pt x="58" y="0"/>
                        </a:cubicBezTo>
                        <a:cubicBezTo>
                          <a:pt x="27" y="0"/>
                          <a:pt x="0" y="28"/>
                          <a:pt x="0" y="59"/>
                        </a:cubicBezTo>
                        <a:cubicBezTo>
                          <a:pt x="0" y="1301"/>
                          <a:pt x="0" y="1301"/>
                          <a:pt x="0" y="1301"/>
                        </a:cubicBezTo>
                        <a:cubicBezTo>
                          <a:pt x="0" y="1332"/>
                          <a:pt x="27" y="1359"/>
                          <a:pt x="58" y="1359"/>
                        </a:cubicBezTo>
                        <a:cubicBezTo>
                          <a:pt x="556" y="1359"/>
                          <a:pt x="556" y="1359"/>
                          <a:pt x="556" y="1359"/>
                        </a:cubicBezTo>
                        <a:cubicBezTo>
                          <a:pt x="588" y="1359"/>
                          <a:pt x="615" y="1332"/>
                          <a:pt x="615" y="1301"/>
                        </a:cubicBezTo>
                        <a:cubicBezTo>
                          <a:pt x="615" y="59"/>
                          <a:pt x="615" y="59"/>
                          <a:pt x="615" y="59"/>
                        </a:cubicBezTo>
                        <a:cubicBezTo>
                          <a:pt x="615" y="28"/>
                          <a:pt x="588" y="0"/>
                          <a:pt x="556" y="0"/>
                        </a:cubicBezTo>
                        <a:close/>
                        <a:moveTo>
                          <a:pt x="578" y="1286"/>
                        </a:moveTo>
                        <a:cubicBezTo>
                          <a:pt x="578" y="1304"/>
                          <a:pt x="560" y="1321"/>
                          <a:pt x="540" y="1321"/>
                        </a:cubicBezTo>
                        <a:cubicBezTo>
                          <a:pt x="76" y="1321"/>
                          <a:pt x="76" y="1321"/>
                          <a:pt x="76" y="1321"/>
                        </a:cubicBezTo>
                        <a:cubicBezTo>
                          <a:pt x="55" y="1321"/>
                          <a:pt x="39" y="1304"/>
                          <a:pt x="39" y="1286"/>
                        </a:cubicBezTo>
                        <a:cubicBezTo>
                          <a:pt x="39" y="1241"/>
                          <a:pt x="39" y="1241"/>
                          <a:pt x="39" y="1241"/>
                        </a:cubicBezTo>
                        <a:cubicBezTo>
                          <a:pt x="578" y="1241"/>
                          <a:pt x="578" y="1241"/>
                          <a:pt x="578" y="1241"/>
                        </a:cubicBezTo>
                        <a:cubicBezTo>
                          <a:pt x="578" y="1241"/>
                          <a:pt x="578" y="1241"/>
                          <a:pt x="578" y="1286"/>
                        </a:cubicBezTo>
                        <a:close/>
                        <a:moveTo>
                          <a:pt x="53" y="257"/>
                        </a:moveTo>
                        <a:cubicBezTo>
                          <a:pt x="53" y="236"/>
                          <a:pt x="53" y="236"/>
                          <a:pt x="53" y="236"/>
                        </a:cubicBezTo>
                        <a:cubicBezTo>
                          <a:pt x="480" y="236"/>
                          <a:pt x="480" y="236"/>
                          <a:pt x="480" y="236"/>
                        </a:cubicBezTo>
                        <a:cubicBezTo>
                          <a:pt x="480" y="257"/>
                          <a:pt x="480" y="257"/>
                          <a:pt x="480" y="257"/>
                        </a:cubicBezTo>
                        <a:cubicBezTo>
                          <a:pt x="480" y="257"/>
                          <a:pt x="480" y="257"/>
                          <a:pt x="53" y="257"/>
                        </a:cubicBezTo>
                        <a:close/>
                        <a:moveTo>
                          <a:pt x="265" y="287"/>
                        </a:moveTo>
                        <a:cubicBezTo>
                          <a:pt x="265" y="302"/>
                          <a:pt x="265" y="302"/>
                          <a:pt x="265" y="302"/>
                        </a:cubicBezTo>
                        <a:cubicBezTo>
                          <a:pt x="177" y="302"/>
                          <a:pt x="177" y="302"/>
                          <a:pt x="177" y="302"/>
                        </a:cubicBezTo>
                        <a:cubicBezTo>
                          <a:pt x="177" y="287"/>
                          <a:pt x="177" y="287"/>
                          <a:pt x="177" y="287"/>
                        </a:cubicBezTo>
                        <a:cubicBezTo>
                          <a:pt x="177" y="287"/>
                          <a:pt x="177" y="287"/>
                          <a:pt x="265" y="287"/>
                        </a:cubicBezTo>
                        <a:close/>
                        <a:moveTo>
                          <a:pt x="138" y="287"/>
                        </a:moveTo>
                        <a:cubicBezTo>
                          <a:pt x="138" y="302"/>
                          <a:pt x="138" y="302"/>
                          <a:pt x="138" y="302"/>
                        </a:cubicBezTo>
                        <a:cubicBezTo>
                          <a:pt x="53" y="302"/>
                          <a:pt x="53" y="302"/>
                          <a:pt x="53" y="302"/>
                        </a:cubicBezTo>
                        <a:cubicBezTo>
                          <a:pt x="53" y="287"/>
                          <a:pt x="53" y="287"/>
                          <a:pt x="53" y="287"/>
                        </a:cubicBezTo>
                        <a:cubicBezTo>
                          <a:pt x="53" y="287"/>
                          <a:pt x="53" y="287"/>
                          <a:pt x="138" y="287"/>
                        </a:cubicBezTo>
                        <a:close/>
                        <a:moveTo>
                          <a:pt x="578" y="115"/>
                        </a:moveTo>
                        <a:cubicBezTo>
                          <a:pt x="39" y="115"/>
                          <a:pt x="39" y="115"/>
                          <a:pt x="39" y="115"/>
                        </a:cubicBezTo>
                        <a:cubicBezTo>
                          <a:pt x="39" y="70"/>
                          <a:pt x="39" y="70"/>
                          <a:pt x="39" y="70"/>
                        </a:cubicBezTo>
                        <a:cubicBezTo>
                          <a:pt x="39" y="49"/>
                          <a:pt x="55" y="35"/>
                          <a:pt x="76" y="35"/>
                        </a:cubicBezTo>
                        <a:cubicBezTo>
                          <a:pt x="540" y="35"/>
                          <a:pt x="540" y="35"/>
                          <a:pt x="540" y="35"/>
                        </a:cubicBezTo>
                        <a:cubicBezTo>
                          <a:pt x="560" y="35"/>
                          <a:pt x="578" y="49"/>
                          <a:pt x="578" y="70"/>
                        </a:cubicBezTo>
                        <a:cubicBezTo>
                          <a:pt x="578" y="70"/>
                          <a:pt x="578" y="70"/>
                          <a:pt x="578" y="1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30472" tIns="15236" rIns="30472" bIns="152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3806"/>
                    <a:endParaRPr lang="en-US" sz="600" dirty="0">
                      <a:solidFill>
                        <a:srgbClr val="717074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39563" y="6457951"/>
            <a:ext cx="450850" cy="149225"/>
          </a:xfrm>
        </p:spPr>
        <p:txBody>
          <a:bodyPr/>
          <a:lstStyle/>
          <a:p>
            <a:pPr algn="ctr"/>
            <a:fld id="{6EA6D8CF-3CDE-4807-BCD2-C9F2B831AAA5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814" y="4661272"/>
            <a:ext cx="5020696" cy="1707870"/>
          </a:xfrm>
          <a:prstGeom prst="rect">
            <a:avLst/>
          </a:prstGeom>
          <a:solidFill>
            <a:schemeClr val="accent4">
              <a:alpha val="57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285664" indent="-285664">
              <a:buFont typeface="Arial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Bezpečnost na bázi  omezení síťového provozu </a:t>
            </a:r>
            <a:endParaRPr lang="en-US" b="1" dirty="0">
              <a:solidFill>
                <a:schemeClr val="bg1"/>
              </a:solidFill>
            </a:endParaRPr>
          </a:p>
          <a:p>
            <a:pPr marL="285664" indent="-285664">
              <a:buFont typeface="Arial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Komplexita správy koncových zařízení</a:t>
            </a:r>
            <a:endParaRPr lang="en-US" b="1" dirty="0">
              <a:solidFill>
                <a:schemeClr val="bg1"/>
              </a:solidFill>
            </a:endParaRPr>
          </a:p>
          <a:p>
            <a:pPr marL="285664" indent="-285664">
              <a:buFont typeface="Arial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Náklady na provoz - OPEX</a:t>
            </a:r>
            <a:endParaRPr lang="en-US" b="1" dirty="0">
              <a:solidFill>
                <a:schemeClr val="bg1"/>
              </a:solidFill>
            </a:endParaRPr>
          </a:p>
          <a:p>
            <a:pPr marL="285664" indent="-285664">
              <a:buFont typeface="Arial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Pomalé a nepružné změny</a:t>
            </a:r>
            <a:endParaRPr lang="en-US" b="1" dirty="0">
              <a:solidFill>
                <a:schemeClr val="bg1"/>
              </a:solidFill>
            </a:endParaRPr>
          </a:p>
          <a:p>
            <a:pPr marL="285664" indent="-285664">
              <a:buFont typeface="Arial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Migrační projekty</a:t>
            </a:r>
          </a:p>
          <a:p>
            <a:pPr marL="285664" indent="-285664">
              <a:buFont typeface="Arial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Doména jako  jediná entita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59803" y="4807403"/>
            <a:ext cx="4358920" cy="1415607"/>
          </a:xfrm>
          <a:prstGeom prst="rect">
            <a:avLst/>
          </a:prstGeom>
          <a:solidFill>
            <a:schemeClr val="accent4">
              <a:alpha val="73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marL="342797" indent="-342797">
              <a:buFont typeface="Arial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Aktivace a začlenění </a:t>
            </a:r>
            <a:endParaRPr lang="en-US" b="1" dirty="0">
              <a:solidFill>
                <a:schemeClr val="bg1"/>
              </a:solidFill>
            </a:endParaRPr>
          </a:p>
          <a:p>
            <a:pPr marL="342797" indent="-342797">
              <a:buFont typeface="Arial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Bezpečnost na bázi identity</a:t>
            </a:r>
            <a:endParaRPr lang="en-US" b="1" dirty="0">
              <a:solidFill>
                <a:schemeClr val="bg1"/>
              </a:solidFill>
            </a:endParaRPr>
          </a:p>
          <a:p>
            <a:pPr marL="342797" indent="-342797">
              <a:buFont typeface="Arial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Správa politik </a:t>
            </a:r>
            <a:endParaRPr lang="en-US" b="1" dirty="0">
              <a:solidFill>
                <a:schemeClr val="bg1"/>
              </a:solidFill>
            </a:endParaRPr>
          </a:p>
          <a:p>
            <a:pPr marL="342797" indent="-342797"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Mas</a:t>
            </a:r>
            <a:r>
              <a:rPr lang="cs-CZ" b="1" dirty="0" err="1">
                <a:solidFill>
                  <a:schemeClr val="bg1"/>
                </a:solidFill>
              </a:rPr>
              <a:t>ivní</a:t>
            </a:r>
            <a:r>
              <a:rPr lang="cs-CZ" b="1" dirty="0">
                <a:solidFill>
                  <a:schemeClr val="bg1"/>
                </a:solidFill>
              </a:rPr>
              <a:t> škálovatelnost</a:t>
            </a:r>
            <a:endParaRPr lang="en-US" b="1" dirty="0">
              <a:solidFill>
                <a:schemeClr val="bg1"/>
              </a:solidFill>
            </a:endParaRPr>
          </a:p>
          <a:p>
            <a:pPr marL="342797" indent="-342797">
              <a:buFont typeface="Arial" charset="0"/>
              <a:buChar char="•"/>
            </a:pPr>
            <a:r>
              <a:rPr lang="cs-CZ" b="1" dirty="0">
                <a:solidFill>
                  <a:schemeClr val="bg1"/>
                </a:solidFill>
              </a:rPr>
              <a:t>Rychlost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863B32-A7D7-5D4D-AF85-E6871607D064}"/>
              </a:ext>
            </a:extLst>
          </p:cNvPr>
          <p:cNvGrpSpPr/>
          <p:nvPr/>
        </p:nvGrpSpPr>
        <p:grpSpPr>
          <a:xfrm>
            <a:off x="5101724" y="1035668"/>
            <a:ext cx="1469140" cy="1667995"/>
            <a:chOff x="4738787" y="1953666"/>
            <a:chExt cx="1469140" cy="1667995"/>
          </a:xfrm>
        </p:grpSpPr>
        <p:sp>
          <p:nvSpPr>
            <p:cNvPr id="43" name="Google Shape;1509;p35">
              <a:extLst>
                <a:ext uri="{FF2B5EF4-FFF2-40B4-BE49-F238E27FC236}">
                  <a16:creationId xmlns:a16="http://schemas.microsoft.com/office/drawing/2014/main" id="{FDD2BBB0-8117-6F49-BAC7-58E0E459D154}"/>
                </a:ext>
              </a:extLst>
            </p:cNvPr>
            <p:cNvSpPr/>
            <p:nvPr/>
          </p:nvSpPr>
          <p:spPr>
            <a:xfrm>
              <a:off x="4738787" y="1953666"/>
              <a:ext cx="1462419" cy="146241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01" tIns="45688" rIns="91401" bIns="45688" anchor="ctr" anchorCtr="0">
              <a:noAutofit/>
            </a:bodyPr>
            <a:lstStyle/>
            <a:p>
              <a:pPr marL="60271" algn="ctr" defTabSz="914126">
                <a:buClr>
                  <a:srgbClr val="000000"/>
                </a:buClr>
                <a:defRPr/>
              </a:pPr>
              <a:endParaRPr sz="1200" kern="0" dirty="0">
                <a:solidFill>
                  <a:srgbClr val="6DB33F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513;p35">
              <a:extLst>
                <a:ext uri="{FF2B5EF4-FFF2-40B4-BE49-F238E27FC236}">
                  <a16:creationId xmlns:a16="http://schemas.microsoft.com/office/drawing/2014/main" id="{E8958BC6-FC27-224A-A6DB-B07B38A900D3}"/>
                </a:ext>
              </a:extLst>
            </p:cNvPr>
            <p:cNvSpPr/>
            <p:nvPr/>
          </p:nvSpPr>
          <p:spPr>
            <a:xfrm>
              <a:off x="4976503" y="2499926"/>
              <a:ext cx="504044" cy="504044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355" y="16"/>
                  </a:moveTo>
                  <a:cubicBezTo>
                    <a:pt x="362" y="16"/>
                    <a:pt x="368" y="22"/>
                    <a:pt x="368" y="29"/>
                  </a:cubicBezTo>
                  <a:cubicBezTo>
                    <a:pt x="368" y="355"/>
                    <a:pt x="368" y="355"/>
                    <a:pt x="368" y="355"/>
                  </a:cubicBezTo>
                  <a:cubicBezTo>
                    <a:pt x="368" y="362"/>
                    <a:pt x="362" y="368"/>
                    <a:pt x="355" y="368"/>
                  </a:cubicBezTo>
                  <a:cubicBezTo>
                    <a:pt x="29" y="368"/>
                    <a:pt x="29" y="368"/>
                    <a:pt x="29" y="368"/>
                  </a:cubicBezTo>
                  <a:cubicBezTo>
                    <a:pt x="22" y="368"/>
                    <a:pt x="16" y="362"/>
                    <a:pt x="16" y="355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2"/>
                    <a:pt x="22" y="16"/>
                    <a:pt x="29" y="16"/>
                  </a:cubicBezTo>
                  <a:cubicBezTo>
                    <a:pt x="355" y="16"/>
                    <a:pt x="355" y="16"/>
                    <a:pt x="355" y="16"/>
                  </a:cubicBezTo>
                  <a:moveTo>
                    <a:pt x="35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0" y="371"/>
                    <a:pt x="13" y="384"/>
                    <a:pt x="29" y="384"/>
                  </a:cubicBezTo>
                  <a:cubicBezTo>
                    <a:pt x="355" y="384"/>
                    <a:pt x="355" y="384"/>
                    <a:pt x="355" y="384"/>
                  </a:cubicBezTo>
                  <a:cubicBezTo>
                    <a:pt x="371" y="384"/>
                    <a:pt x="384" y="371"/>
                    <a:pt x="384" y="355"/>
                  </a:cubicBezTo>
                  <a:cubicBezTo>
                    <a:pt x="384" y="29"/>
                    <a:pt x="384" y="29"/>
                    <a:pt x="384" y="29"/>
                  </a:cubicBezTo>
                  <a:cubicBezTo>
                    <a:pt x="384" y="13"/>
                    <a:pt x="371" y="0"/>
                    <a:pt x="355" y="0"/>
                  </a:cubicBezTo>
                  <a:close/>
                  <a:moveTo>
                    <a:pt x="88" y="223"/>
                  </a:moveTo>
                  <a:cubicBezTo>
                    <a:pt x="114" y="164"/>
                    <a:pt x="114" y="164"/>
                    <a:pt x="114" y="164"/>
                  </a:cubicBezTo>
                  <a:cubicBezTo>
                    <a:pt x="115" y="161"/>
                    <a:pt x="118" y="159"/>
                    <a:pt x="121" y="159"/>
                  </a:cubicBezTo>
                  <a:cubicBezTo>
                    <a:pt x="122" y="159"/>
                    <a:pt x="122" y="159"/>
                    <a:pt x="122" y="159"/>
                  </a:cubicBezTo>
                  <a:cubicBezTo>
                    <a:pt x="126" y="159"/>
                    <a:pt x="128" y="161"/>
                    <a:pt x="129" y="164"/>
                  </a:cubicBezTo>
                  <a:cubicBezTo>
                    <a:pt x="156" y="223"/>
                    <a:pt x="156" y="223"/>
                    <a:pt x="156" y="223"/>
                  </a:cubicBezTo>
                  <a:cubicBezTo>
                    <a:pt x="156" y="224"/>
                    <a:pt x="156" y="225"/>
                    <a:pt x="156" y="225"/>
                  </a:cubicBezTo>
                  <a:cubicBezTo>
                    <a:pt x="156" y="229"/>
                    <a:pt x="154" y="231"/>
                    <a:pt x="151" y="231"/>
                  </a:cubicBezTo>
                  <a:cubicBezTo>
                    <a:pt x="148" y="231"/>
                    <a:pt x="146" y="230"/>
                    <a:pt x="145" y="227"/>
                  </a:cubicBezTo>
                  <a:cubicBezTo>
                    <a:pt x="139" y="214"/>
                    <a:pt x="139" y="214"/>
                    <a:pt x="139" y="214"/>
                  </a:cubicBezTo>
                  <a:cubicBezTo>
                    <a:pt x="104" y="214"/>
                    <a:pt x="104" y="214"/>
                    <a:pt x="104" y="214"/>
                  </a:cubicBezTo>
                  <a:cubicBezTo>
                    <a:pt x="98" y="227"/>
                    <a:pt x="98" y="227"/>
                    <a:pt x="98" y="227"/>
                  </a:cubicBezTo>
                  <a:cubicBezTo>
                    <a:pt x="97" y="230"/>
                    <a:pt x="95" y="231"/>
                    <a:pt x="93" y="231"/>
                  </a:cubicBezTo>
                  <a:cubicBezTo>
                    <a:pt x="89" y="231"/>
                    <a:pt x="87" y="229"/>
                    <a:pt x="87" y="226"/>
                  </a:cubicBezTo>
                  <a:cubicBezTo>
                    <a:pt x="87" y="225"/>
                    <a:pt x="87" y="224"/>
                    <a:pt x="88" y="223"/>
                  </a:cubicBezTo>
                  <a:close/>
                  <a:moveTo>
                    <a:pt x="134" y="203"/>
                  </a:moveTo>
                  <a:cubicBezTo>
                    <a:pt x="122" y="174"/>
                    <a:pt x="122" y="174"/>
                    <a:pt x="122" y="174"/>
                  </a:cubicBezTo>
                  <a:cubicBezTo>
                    <a:pt x="109" y="203"/>
                    <a:pt x="109" y="203"/>
                    <a:pt x="109" y="203"/>
                  </a:cubicBezTo>
                  <a:lnTo>
                    <a:pt x="134" y="203"/>
                  </a:lnTo>
                  <a:close/>
                  <a:moveTo>
                    <a:pt x="170" y="165"/>
                  </a:moveTo>
                  <a:cubicBezTo>
                    <a:pt x="170" y="162"/>
                    <a:pt x="172" y="160"/>
                    <a:pt x="175" y="160"/>
                  </a:cubicBezTo>
                  <a:cubicBezTo>
                    <a:pt x="198" y="160"/>
                    <a:pt x="198" y="160"/>
                    <a:pt x="198" y="160"/>
                  </a:cubicBezTo>
                  <a:cubicBezTo>
                    <a:pt x="214" y="160"/>
                    <a:pt x="225" y="169"/>
                    <a:pt x="225" y="184"/>
                  </a:cubicBezTo>
                  <a:cubicBezTo>
                    <a:pt x="225" y="184"/>
                    <a:pt x="225" y="184"/>
                    <a:pt x="225" y="184"/>
                  </a:cubicBezTo>
                  <a:cubicBezTo>
                    <a:pt x="225" y="200"/>
                    <a:pt x="212" y="208"/>
                    <a:pt x="196" y="208"/>
                  </a:cubicBezTo>
                  <a:cubicBezTo>
                    <a:pt x="182" y="208"/>
                    <a:pt x="182" y="208"/>
                    <a:pt x="182" y="208"/>
                  </a:cubicBezTo>
                  <a:cubicBezTo>
                    <a:pt x="182" y="225"/>
                    <a:pt x="182" y="225"/>
                    <a:pt x="182" y="225"/>
                  </a:cubicBezTo>
                  <a:cubicBezTo>
                    <a:pt x="182" y="229"/>
                    <a:pt x="180" y="231"/>
                    <a:pt x="176" y="231"/>
                  </a:cubicBezTo>
                  <a:cubicBezTo>
                    <a:pt x="173" y="231"/>
                    <a:pt x="170" y="229"/>
                    <a:pt x="170" y="225"/>
                  </a:cubicBezTo>
                  <a:lnTo>
                    <a:pt x="170" y="165"/>
                  </a:lnTo>
                  <a:close/>
                  <a:moveTo>
                    <a:pt x="197" y="197"/>
                  </a:moveTo>
                  <a:cubicBezTo>
                    <a:pt x="206" y="197"/>
                    <a:pt x="212" y="192"/>
                    <a:pt x="212" y="184"/>
                  </a:cubicBezTo>
                  <a:cubicBezTo>
                    <a:pt x="212" y="184"/>
                    <a:pt x="212" y="184"/>
                    <a:pt x="212" y="184"/>
                  </a:cubicBezTo>
                  <a:cubicBezTo>
                    <a:pt x="212" y="176"/>
                    <a:pt x="206" y="171"/>
                    <a:pt x="197" y="171"/>
                  </a:cubicBezTo>
                  <a:cubicBezTo>
                    <a:pt x="182" y="171"/>
                    <a:pt x="182" y="171"/>
                    <a:pt x="182" y="171"/>
                  </a:cubicBezTo>
                  <a:cubicBezTo>
                    <a:pt x="182" y="197"/>
                    <a:pt x="182" y="197"/>
                    <a:pt x="182" y="197"/>
                  </a:cubicBezTo>
                  <a:lnTo>
                    <a:pt x="197" y="197"/>
                  </a:lnTo>
                  <a:close/>
                  <a:moveTo>
                    <a:pt x="238" y="165"/>
                  </a:moveTo>
                  <a:cubicBezTo>
                    <a:pt x="238" y="162"/>
                    <a:pt x="240" y="160"/>
                    <a:pt x="243" y="160"/>
                  </a:cubicBezTo>
                  <a:cubicBezTo>
                    <a:pt x="265" y="160"/>
                    <a:pt x="265" y="160"/>
                    <a:pt x="265" y="160"/>
                  </a:cubicBezTo>
                  <a:cubicBezTo>
                    <a:pt x="282" y="160"/>
                    <a:pt x="292" y="169"/>
                    <a:pt x="292" y="184"/>
                  </a:cubicBezTo>
                  <a:cubicBezTo>
                    <a:pt x="292" y="184"/>
                    <a:pt x="292" y="184"/>
                    <a:pt x="292" y="184"/>
                  </a:cubicBezTo>
                  <a:cubicBezTo>
                    <a:pt x="292" y="200"/>
                    <a:pt x="280" y="208"/>
                    <a:pt x="264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25"/>
                    <a:pt x="250" y="225"/>
                    <a:pt x="250" y="225"/>
                  </a:cubicBezTo>
                  <a:cubicBezTo>
                    <a:pt x="250" y="229"/>
                    <a:pt x="247" y="231"/>
                    <a:pt x="244" y="231"/>
                  </a:cubicBezTo>
                  <a:cubicBezTo>
                    <a:pt x="240" y="231"/>
                    <a:pt x="238" y="229"/>
                    <a:pt x="238" y="225"/>
                  </a:cubicBezTo>
                  <a:lnTo>
                    <a:pt x="238" y="165"/>
                  </a:lnTo>
                  <a:close/>
                  <a:moveTo>
                    <a:pt x="264" y="197"/>
                  </a:moveTo>
                  <a:cubicBezTo>
                    <a:pt x="274" y="197"/>
                    <a:pt x="280" y="192"/>
                    <a:pt x="280" y="184"/>
                  </a:cubicBezTo>
                  <a:cubicBezTo>
                    <a:pt x="280" y="184"/>
                    <a:pt x="280" y="184"/>
                    <a:pt x="280" y="184"/>
                  </a:cubicBezTo>
                  <a:cubicBezTo>
                    <a:pt x="280" y="176"/>
                    <a:pt x="274" y="171"/>
                    <a:pt x="264" y="171"/>
                  </a:cubicBezTo>
                  <a:cubicBezTo>
                    <a:pt x="250" y="171"/>
                    <a:pt x="250" y="171"/>
                    <a:pt x="250" y="171"/>
                  </a:cubicBezTo>
                  <a:cubicBezTo>
                    <a:pt x="250" y="197"/>
                    <a:pt x="250" y="197"/>
                    <a:pt x="250" y="197"/>
                  </a:cubicBezTo>
                  <a:lnTo>
                    <a:pt x="264" y="19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01" tIns="45688" rIns="91401" bIns="45688" anchor="t" anchorCtr="0">
              <a:noAutofit/>
            </a:bodyPr>
            <a:lstStyle/>
            <a:p>
              <a:pPr defTabSz="914126">
                <a:buClr>
                  <a:srgbClr val="000000"/>
                </a:buClr>
                <a:defRPr/>
              </a:pPr>
              <a:endParaRPr sz="1799" kern="0" dirty="0">
                <a:solidFill>
                  <a:srgbClr val="717074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539;p35">
              <a:extLst>
                <a:ext uri="{FF2B5EF4-FFF2-40B4-BE49-F238E27FC236}">
                  <a16:creationId xmlns:a16="http://schemas.microsoft.com/office/drawing/2014/main" id="{90006480-5B81-F648-A75A-C3C2416F96FF}"/>
                </a:ext>
              </a:extLst>
            </p:cNvPr>
            <p:cNvSpPr/>
            <p:nvPr/>
          </p:nvSpPr>
          <p:spPr>
            <a:xfrm>
              <a:off x="4744608" y="3081202"/>
              <a:ext cx="1463319" cy="5404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01" tIns="45688" rIns="91401" bIns="45688" anchor="ctr" anchorCtr="0">
              <a:noAutofit/>
            </a:bodyPr>
            <a:lstStyle/>
            <a:p>
              <a:pPr algn="ctr" defTabSz="914126">
                <a:buClr>
                  <a:srgbClr val="000000"/>
                </a:buClr>
                <a:defRPr/>
              </a:pPr>
              <a:r>
                <a:rPr lang="cs-CZ" sz="1200" kern="0" dirty="0">
                  <a:solidFill>
                    <a:srgbClr val="FFFFFF"/>
                  </a:solidFill>
                  <a:ea typeface="Avenir"/>
                  <a:cs typeface="Avenir"/>
                  <a:sym typeface="Avenir"/>
                </a:rPr>
                <a:t>Windows / Linux aplikace</a:t>
              </a:r>
              <a:endParaRPr sz="1200" kern="0" dirty="0">
                <a:solidFill>
                  <a:srgbClr val="000000"/>
                </a:solidFill>
                <a:ea typeface="Avenir"/>
                <a:cs typeface="Avenir"/>
                <a:sym typeface="Avenir"/>
              </a:endParaRPr>
            </a:p>
          </p:txBody>
        </p:sp>
        <p:sp>
          <p:nvSpPr>
            <p:cNvPr id="47" name="Google Shape;1542;p35">
              <a:extLst>
                <a:ext uri="{FF2B5EF4-FFF2-40B4-BE49-F238E27FC236}">
                  <a16:creationId xmlns:a16="http://schemas.microsoft.com/office/drawing/2014/main" id="{151CD334-DE57-2B45-B4ED-89CC66B83AEF}"/>
                </a:ext>
              </a:extLst>
            </p:cNvPr>
            <p:cNvSpPr/>
            <p:nvPr/>
          </p:nvSpPr>
          <p:spPr>
            <a:xfrm>
              <a:off x="5375096" y="2181737"/>
              <a:ext cx="484674" cy="494271"/>
            </a:xfrm>
            <a:prstGeom prst="roundRect">
              <a:avLst>
                <a:gd name="adj" fmla="val 3985"/>
              </a:avLst>
            </a:prstGeom>
            <a:solidFill>
              <a:schemeClr val="lt1"/>
            </a:solidFill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defTabSz="914126">
                <a:buClr>
                  <a:srgbClr val="000000"/>
                </a:buClr>
                <a:buSzPts val="1400"/>
                <a:defRPr/>
              </a:pP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620;p35">
              <a:extLst>
                <a:ext uri="{FF2B5EF4-FFF2-40B4-BE49-F238E27FC236}">
                  <a16:creationId xmlns:a16="http://schemas.microsoft.com/office/drawing/2014/main" id="{C8027287-A0EE-D546-A1F4-9A18545F336C}"/>
                </a:ext>
              </a:extLst>
            </p:cNvPr>
            <p:cNvSpPr/>
            <p:nvPr/>
          </p:nvSpPr>
          <p:spPr>
            <a:xfrm>
              <a:off x="5457313" y="2260865"/>
              <a:ext cx="320250" cy="319651"/>
            </a:xfrm>
            <a:custGeom>
              <a:avLst/>
              <a:gdLst/>
              <a:ahLst/>
              <a:cxnLst/>
              <a:rect l="l" t="t" r="r" b="b"/>
              <a:pathLst>
                <a:path w="177963" h="177630" extrusionOk="0">
                  <a:moveTo>
                    <a:pt x="88981" y="11902"/>
                  </a:moveTo>
                  <a:lnTo>
                    <a:pt x="117455" y="24804"/>
                  </a:lnTo>
                  <a:lnTo>
                    <a:pt x="88981" y="37707"/>
                  </a:lnTo>
                  <a:lnTo>
                    <a:pt x="60952" y="24804"/>
                  </a:lnTo>
                  <a:lnTo>
                    <a:pt x="88981" y="11902"/>
                  </a:lnTo>
                  <a:close/>
                  <a:moveTo>
                    <a:pt x="125464" y="33702"/>
                  </a:moveTo>
                  <a:lnTo>
                    <a:pt x="125464" y="75968"/>
                  </a:lnTo>
                  <a:lnTo>
                    <a:pt x="88981" y="92875"/>
                  </a:lnTo>
                  <a:lnTo>
                    <a:pt x="52944" y="75968"/>
                  </a:lnTo>
                  <a:lnTo>
                    <a:pt x="52944" y="33702"/>
                  </a:lnTo>
                  <a:lnTo>
                    <a:pt x="86757" y="49274"/>
                  </a:lnTo>
                  <a:cubicBezTo>
                    <a:pt x="87647" y="49497"/>
                    <a:pt x="88537" y="49608"/>
                    <a:pt x="89315" y="49608"/>
                  </a:cubicBezTo>
                  <a:cubicBezTo>
                    <a:pt x="90094" y="49608"/>
                    <a:pt x="90761" y="49497"/>
                    <a:pt x="91206" y="49274"/>
                  </a:cubicBezTo>
                  <a:lnTo>
                    <a:pt x="125464" y="33702"/>
                  </a:lnTo>
                  <a:close/>
                  <a:moveTo>
                    <a:pt x="47605" y="85311"/>
                  </a:moveTo>
                  <a:lnTo>
                    <a:pt x="75634" y="98659"/>
                  </a:lnTo>
                  <a:lnTo>
                    <a:pt x="47605" y="111561"/>
                  </a:lnTo>
                  <a:lnTo>
                    <a:pt x="19131" y="98659"/>
                  </a:lnTo>
                  <a:lnTo>
                    <a:pt x="47605" y="85311"/>
                  </a:lnTo>
                  <a:close/>
                  <a:moveTo>
                    <a:pt x="130802" y="85311"/>
                  </a:moveTo>
                  <a:lnTo>
                    <a:pt x="159276" y="98659"/>
                  </a:lnTo>
                  <a:lnTo>
                    <a:pt x="130802" y="111561"/>
                  </a:lnTo>
                  <a:lnTo>
                    <a:pt x="102329" y="98659"/>
                  </a:lnTo>
                  <a:lnTo>
                    <a:pt x="130802" y="85311"/>
                  </a:lnTo>
                  <a:close/>
                  <a:moveTo>
                    <a:pt x="83643" y="107112"/>
                  </a:moveTo>
                  <a:lnTo>
                    <a:pt x="83643" y="149378"/>
                  </a:lnTo>
                  <a:lnTo>
                    <a:pt x="47605" y="166284"/>
                  </a:lnTo>
                  <a:lnTo>
                    <a:pt x="11123" y="149378"/>
                  </a:lnTo>
                  <a:lnTo>
                    <a:pt x="11123" y="107112"/>
                  </a:lnTo>
                  <a:lnTo>
                    <a:pt x="45381" y="122683"/>
                  </a:lnTo>
                  <a:cubicBezTo>
                    <a:pt x="46048" y="122906"/>
                    <a:pt x="46827" y="123017"/>
                    <a:pt x="47605" y="123017"/>
                  </a:cubicBezTo>
                  <a:cubicBezTo>
                    <a:pt x="48384" y="123017"/>
                    <a:pt x="49162" y="122906"/>
                    <a:pt x="49830" y="122683"/>
                  </a:cubicBezTo>
                  <a:lnTo>
                    <a:pt x="83643" y="107112"/>
                  </a:lnTo>
                  <a:close/>
                  <a:moveTo>
                    <a:pt x="166840" y="107112"/>
                  </a:moveTo>
                  <a:lnTo>
                    <a:pt x="166840" y="149378"/>
                  </a:lnTo>
                  <a:lnTo>
                    <a:pt x="130802" y="166284"/>
                  </a:lnTo>
                  <a:lnTo>
                    <a:pt x="94765" y="149378"/>
                  </a:lnTo>
                  <a:lnTo>
                    <a:pt x="94765" y="107112"/>
                  </a:lnTo>
                  <a:lnTo>
                    <a:pt x="128578" y="122683"/>
                  </a:lnTo>
                  <a:cubicBezTo>
                    <a:pt x="129468" y="122906"/>
                    <a:pt x="130358" y="123017"/>
                    <a:pt x="131136" y="123017"/>
                  </a:cubicBezTo>
                  <a:cubicBezTo>
                    <a:pt x="131915" y="123017"/>
                    <a:pt x="132582" y="122906"/>
                    <a:pt x="133027" y="122683"/>
                  </a:cubicBezTo>
                  <a:lnTo>
                    <a:pt x="166840" y="107112"/>
                  </a:lnTo>
                  <a:close/>
                  <a:moveTo>
                    <a:pt x="88981" y="1"/>
                  </a:moveTo>
                  <a:cubicBezTo>
                    <a:pt x="88203" y="1"/>
                    <a:pt x="87424" y="112"/>
                    <a:pt x="86757" y="335"/>
                  </a:cubicBezTo>
                  <a:lnTo>
                    <a:pt x="44936" y="19910"/>
                  </a:lnTo>
                  <a:cubicBezTo>
                    <a:pt x="43156" y="20800"/>
                    <a:pt x="41822" y="22580"/>
                    <a:pt x="41822" y="24804"/>
                  </a:cubicBezTo>
                  <a:lnTo>
                    <a:pt x="41822" y="75523"/>
                  </a:lnTo>
                  <a:lnTo>
                    <a:pt x="3560" y="93320"/>
                  </a:lnTo>
                  <a:cubicBezTo>
                    <a:pt x="1335" y="94209"/>
                    <a:pt x="1" y="95989"/>
                    <a:pt x="1" y="98214"/>
                  </a:cubicBezTo>
                  <a:lnTo>
                    <a:pt x="1" y="152937"/>
                  </a:lnTo>
                  <a:cubicBezTo>
                    <a:pt x="1" y="154716"/>
                    <a:pt x="1335" y="156496"/>
                    <a:pt x="3560" y="157831"/>
                  </a:cubicBezTo>
                  <a:lnTo>
                    <a:pt x="44936" y="176962"/>
                  </a:lnTo>
                  <a:cubicBezTo>
                    <a:pt x="45826" y="177407"/>
                    <a:pt x="46715" y="177629"/>
                    <a:pt x="47550" y="177629"/>
                  </a:cubicBezTo>
                  <a:cubicBezTo>
                    <a:pt x="48384" y="177629"/>
                    <a:pt x="49162" y="177407"/>
                    <a:pt x="49830" y="176962"/>
                  </a:cubicBezTo>
                  <a:lnTo>
                    <a:pt x="88981" y="158721"/>
                  </a:lnTo>
                  <a:lnTo>
                    <a:pt x="128578" y="176962"/>
                  </a:lnTo>
                  <a:cubicBezTo>
                    <a:pt x="129468" y="177407"/>
                    <a:pt x="130358" y="177629"/>
                    <a:pt x="131136" y="177629"/>
                  </a:cubicBezTo>
                  <a:cubicBezTo>
                    <a:pt x="131915" y="177629"/>
                    <a:pt x="132582" y="177407"/>
                    <a:pt x="133027" y="176962"/>
                  </a:cubicBezTo>
                  <a:lnTo>
                    <a:pt x="174848" y="157831"/>
                  </a:lnTo>
                  <a:cubicBezTo>
                    <a:pt x="177072" y="156496"/>
                    <a:pt x="177962" y="154716"/>
                    <a:pt x="177962" y="152937"/>
                  </a:cubicBezTo>
                  <a:lnTo>
                    <a:pt x="177962" y="98214"/>
                  </a:lnTo>
                  <a:cubicBezTo>
                    <a:pt x="177962" y="96434"/>
                    <a:pt x="177072" y="94209"/>
                    <a:pt x="174848" y="93765"/>
                  </a:cubicBezTo>
                  <a:lnTo>
                    <a:pt x="136586" y="75968"/>
                  </a:lnTo>
                  <a:lnTo>
                    <a:pt x="136586" y="24804"/>
                  </a:lnTo>
                  <a:cubicBezTo>
                    <a:pt x="136586" y="22580"/>
                    <a:pt x="135251" y="20800"/>
                    <a:pt x="133027" y="19910"/>
                  </a:cubicBezTo>
                  <a:lnTo>
                    <a:pt x="91206" y="335"/>
                  </a:lnTo>
                  <a:cubicBezTo>
                    <a:pt x="90539" y="112"/>
                    <a:pt x="89760" y="1"/>
                    <a:pt x="889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defTabSz="914126"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0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">
            <a:extLst>
              <a:ext uri="{FF2B5EF4-FFF2-40B4-BE49-F238E27FC236}">
                <a16:creationId xmlns:a16="http://schemas.microsoft.com/office/drawing/2014/main" id="{CE8DC5F0-E461-4024-A475-9B46B975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>
          <a:xfrm>
            <a:off x="5154894" y="3547092"/>
            <a:ext cx="2750040" cy="2849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8130705" y="3547211"/>
            <a:ext cx="3008598" cy="2849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8130705" y="1361156"/>
            <a:ext cx="3008598" cy="2849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5154894" y="1369223"/>
            <a:ext cx="2750040" cy="2849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572" y="474389"/>
            <a:ext cx="10531679" cy="869071"/>
          </a:xfrm>
        </p:spPr>
        <p:txBody>
          <a:bodyPr anchor="b">
            <a:noAutofit/>
          </a:bodyPr>
          <a:lstStyle/>
          <a:p>
            <a:r>
              <a:rPr lang="en-US" sz="41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 </a:t>
            </a:r>
            <a:r>
              <a:rPr lang="cs-CZ" sz="41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aplikace - </a:t>
            </a:r>
            <a:r>
              <a:rPr lang="en-US" sz="41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Workspace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9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913832" y="1756381"/>
            <a:ext cx="993238" cy="3046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100" dirty="0"/>
              <a:t>Custom or in House Apps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98402" y="2407096"/>
            <a:ext cx="1208669" cy="3046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100" dirty="0"/>
              <a:t>Business Productivity Apps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33346" y="2996488"/>
            <a:ext cx="1073725" cy="4154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100" dirty="0"/>
              <a:t>3</a:t>
            </a:r>
            <a:r>
              <a:rPr lang="en-US" sz="1100" baseline="30000" dirty="0"/>
              <a:t>rd</a:t>
            </a:r>
            <a:r>
              <a:rPr lang="en-US" sz="1100" dirty="0"/>
              <a:t> Party Business Apps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en-US" sz="800" dirty="0"/>
              <a:t>(ERP, CRM, Vertical)</a:t>
            </a:r>
            <a:endParaRPr lang="en-US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1698402" y="3806740"/>
            <a:ext cx="1208669" cy="1523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100" dirty="0"/>
              <a:t>Browsers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26420" y="4466858"/>
            <a:ext cx="1480650" cy="1523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100" dirty="0"/>
              <a:t>IT Administration Tools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26420" y="5125487"/>
            <a:ext cx="1480650" cy="1523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100" dirty="0"/>
              <a:t>Development Tools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970554" y="1570845"/>
            <a:ext cx="0" cy="3911301"/>
          </a:xfrm>
          <a:prstGeom prst="line">
            <a:avLst/>
          </a:prstGeom>
          <a:ln w="9525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355310" y="1570845"/>
            <a:ext cx="0" cy="3911301"/>
          </a:xfrm>
          <a:prstGeom prst="line">
            <a:avLst/>
          </a:prstGeom>
          <a:ln w="9525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740066" y="1570845"/>
            <a:ext cx="0" cy="3911301"/>
          </a:xfrm>
          <a:prstGeom prst="line">
            <a:avLst/>
          </a:prstGeom>
          <a:ln w="9525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124822" y="1570845"/>
            <a:ext cx="0" cy="3911301"/>
          </a:xfrm>
          <a:prstGeom prst="line">
            <a:avLst/>
          </a:prstGeom>
          <a:ln w="9525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509579" y="1570845"/>
            <a:ext cx="0" cy="3911301"/>
          </a:xfrm>
          <a:prstGeom prst="line">
            <a:avLst/>
          </a:prstGeom>
          <a:ln w="9525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970555" y="1802559"/>
            <a:ext cx="1311339" cy="207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970554" y="2460029"/>
            <a:ext cx="1187400" cy="207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970555" y="3117499"/>
            <a:ext cx="1098339" cy="207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970554" y="3774969"/>
            <a:ext cx="868312" cy="207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970554" y="4432439"/>
            <a:ext cx="798810" cy="207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970554" y="5089908"/>
            <a:ext cx="606656" cy="2070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860468" y="5575264"/>
            <a:ext cx="220172" cy="25757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/>
              <a:t>0%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33920" y="5575264"/>
            <a:ext cx="235002" cy="25757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/>
              <a:t>20%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632008" y="5559135"/>
            <a:ext cx="235002" cy="25757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/>
              <a:t>40%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72839" y="5564446"/>
            <a:ext cx="235002" cy="25757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/>
              <a:t>80%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90364" y="5564446"/>
            <a:ext cx="235002" cy="25757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/>
              <a:t>60%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166858" y="1361157"/>
            <a:ext cx="3541690" cy="457003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166859" y="5980753"/>
            <a:ext cx="5671787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50" dirty="0"/>
              <a:t>Data from survey of 404 XenApp customers, Dimensional research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727617" y="3558818"/>
            <a:ext cx="1814774" cy="27333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/>
              <a:t>Vertical Apps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096156" y="3574889"/>
            <a:ext cx="926656" cy="25726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/>
              <a:t>ERP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81358" y="1419724"/>
            <a:ext cx="956255" cy="1985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/>
              <a:t>CRM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825274" y="1369224"/>
            <a:ext cx="1619463" cy="2893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/>
              <a:t>Productivity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283563" y="3859374"/>
            <a:ext cx="2855740" cy="1883935"/>
            <a:chOff x="8361528" y="3971100"/>
            <a:chExt cx="2855740" cy="1883935"/>
          </a:xfrm>
        </p:grpSpPr>
        <p:sp>
          <p:nvSpPr>
            <p:cNvPr id="56" name="TextBox 55"/>
            <p:cNvSpPr txBox="1"/>
            <p:nvPr/>
          </p:nvSpPr>
          <p:spPr>
            <a:xfrm>
              <a:off x="9640400" y="5501713"/>
              <a:ext cx="251867" cy="1579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700" dirty="0" err="1">
                  <a:solidFill>
                    <a:schemeClr val="accent3"/>
                  </a:solidFill>
                </a:rPr>
                <a:t>hcc</a:t>
              </a:r>
              <a:endParaRPr lang="en-US" sz="700" dirty="0">
                <a:solidFill>
                  <a:schemeClr val="accent3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9351396" y="5073049"/>
              <a:ext cx="277305" cy="337979"/>
              <a:chOff x="9734063" y="4809094"/>
              <a:chExt cx="277305" cy="337979"/>
            </a:xfrm>
          </p:grpSpPr>
          <p:sp>
            <p:nvSpPr>
              <p:cNvPr id="80" name="TextBox 79"/>
              <p:cNvSpPr txBox="1"/>
              <p:nvPr/>
            </p:nvSpPr>
            <p:spPr>
              <a:xfrm>
                <a:off x="9734063" y="4809094"/>
                <a:ext cx="251867" cy="1579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 err="1">
                    <a:solidFill>
                      <a:schemeClr val="accent4"/>
                    </a:solidFill>
                  </a:rPr>
                  <a:t>adp</a:t>
                </a:r>
                <a:endParaRPr lang="en-US" sz="7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9759501" y="4892915"/>
                <a:ext cx="251867" cy="1579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 err="1">
                    <a:solidFill>
                      <a:schemeClr val="accent1"/>
                    </a:solidFill>
                  </a:rPr>
                  <a:t>asc</a:t>
                </a:r>
                <a:endParaRPr lang="en-US" sz="7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9734802" y="4989085"/>
                <a:ext cx="251867" cy="1579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 err="1">
                    <a:solidFill>
                      <a:schemeClr val="accent3"/>
                    </a:solidFill>
                  </a:rPr>
                  <a:t>ehr</a:t>
                </a:r>
                <a:endParaRPr lang="en-US" sz="700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0392945" y="4788725"/>
              <a:ext cx="476321" cy="823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700" dirty="0">
                  <a:solidFill>
                    <a:schemeClr val="accent3"/>
                  </a:solidFill>
                </a:rPr>
                <a:t>gatekeeper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88013" y="4187751"/>
              <a:ext cx="1178631" cy="306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4800" dirty="0">
                  <a:solidFill>
                    <a:schemeClr val="accent3"/>
                  </a:solidFill>
                </a:rPr>
                <a:t>sap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741139" y="3999757"/>
              <a:ext cx="1819074" cy="306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 err="1">
                  <a:solidFill>
                    <a:schemeClr val="accent4"/>
                  </a:solidFill>
                </a:rPr>
                <a:t>grassvalley</a:t>
              </a:r>
              <a:endParaRPr lang="en-US" sz="2800" dirty="0">
                <a:solidFill>
                  <a:schemeClr val="accent4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973867" y="3971100"/>
              <a:ext cx="717331" cy="673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700" dirty="0" err="1">
                  <a:solidFill>
                    <a:schemeClr val="accent3"/>
                  </a:solidFill>
                </a:rPr>
                <a:t>investonefinancial</a:t>
              </a:r>
              <a:endParaRPr lang="en-US" sz="700" dirty="0">
                <a:solidFill>
                  <a:schemeClr val="accent3"/>
                </a:solidFill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8361528" y="4394274"/>
              <a:ext cx="2855740" cy="1460761"/>
              <a:chOff x="8744195" y="4130319"/>
              <a:chExt cx="2855740" cy="1460761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8837057" y="4286494"/>
                <a:ext cx="2762878" cy="1304586"/>
                <a:chOff x="8837057" y="4286494"/>
                <a:chExt cx="2762878" cy="1304586"/>
              </a:xfrm>
            </p:grpSpPr>
            <p:sp>
              <p:nvSpPr>
                <p:cNvPr id="74" name="TextBox 73"/>
                <p:cNvSpPr txBox="1"/>
                <p:nvPr/>
              </p:nvSpPr>
              <p:spPr>
                <a:xfrm>
                  <a:off x="9786946" y="5284331"/>
                  <a:ext cx="1812989" cy="3067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2800" dirty="0" err="1">
                      <a:solidFill>
                        <a:schemeClr val="accent4"/>
                      </a:solidFill>
                    </a:rPr>
                    <a:t>meditech</a:t>
                  </a:r>
                  <a:endParaRPr lang="en-US" sz="2800" dirty="0">
                    <a:solidFill>
                      <a:schemeClr val="accent4"/>
                    </a:solidFill>
                  </a:endParaRPr>
                </a:p>
              </p:txBody>
            </p:sp>
            <p:grpSp>
              <p:nvGrpSpPr>
                <p:cNvPr id="75" name="Group 74"/>
                <p:cNvGrpSpPr/>
                <p:nvPr/>
              </p:nvGrpSpPr>
              <p:grpSpPr>
                <a:xfrm>
                  <a:off x="8837057" y="4286494"/>
                  <a:ext cx="2259731" cy="803126"/>
                  <a:chOff x="8837057" y="4286494"/>
                  <a:chExt cx="2259731" cy="803126"/>
                </a:xfrm>
              </p:grpSpPr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8837057" y="4286494"/>
                    <a:ext cx="2259731" cy="30674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US" sz="8800" b="1" dirty="0">
                        <a:solidFill>
                          <a:schemeClr val="accent1"/>
                        </a:solidFill>
                      </a:rPr>
                      <a:t>epic</a:t>
                    </a:r>
                    <a:endParaRPr lang="en-US" sz="6000" b="1" dirty="0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10705487" y="4839209"/>
                    <a:ext cx="374573" cy="22435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US" sz="700" dirty="0"/>
                      <a:t>cygnet </a:t>
                    </a:r>
                  </a:p>
                  <a:p>
                    <a:pPr>
                      <a:lnSpc>
                        <a:spcPct val="90000"/>
                      </a:lnSpc>
                    </a:pPr>
                    <a:r>
                      <a:rPr lang="en-US" sz="700" dirty="0" err="1"/>
                      <a:t>excelera</a:t>
                    </a:r>
                    <a:endParaRPr lang="en-US" sz="700" dirty="0"/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10101745" y="4567706"/>
                    <a:ext cx="515455" cy="10486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US" sz="700" dirty="0" err="1">
                        <a:solidFill>
                          <a:schemeClr val="accent4"/>
                        </a:solidFill>
                      </a:rPr>
                      <a:t>abovestore</a:t>
                    </a:r>
                    <a:endParaRPr lang="en-US" sz="700" dirty="0">
                      <a:solidFill>
                        <a:schemeClr val="accent4"/>
                      </a:solidFill>
                    </a:endParaRPr>
                  </a:p>
                </p:txBody>
              </p:sp>
              <p:sp>
                <p:nvSpPr>
                  <p:cNvPr id="79" name="TextBox 78"/>
                  <p:cNvSpPr txBox="1"/>
                  <p:nvPr/>
                </p:nvSpPr>
                <p:spPr>
                  <a:xfrm>
                    <a:off x="9175777" y="4981760"/>
                    <a:ext cx="288263" cy="10786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US" sz="700" dirty="0" err="1">
                        <a:solidFill>
                          <a:schemeClr val="accent3"/>
                        </a:solidFill>
                      </a:rPr>
                      <a:t>cerner</a:t>
                    </a:r>
                    <a:endParaRPr lang="en-US" sz="700" dirty="0">
                      <a:solidFill>
                        <a:schemeClr val="accent3"/>
                      </a:solidFill>
                    </a:endParaRPr>
                  </a:p>
                </p:txBody>
              </p:sp>
            </p:grpSp>
          </p:grpSp>
          <p:sp>
            <p:nvSpPr>
              <p:cNvPr id="64" name="TextBox 63"/>
              <p:cNvSpPr txBox="1"/>
              <p:nvPr/>
            </p:nvSpPr>
            <p:spPr>
              <a:xfrm>
                <a:off x="10430892" y="4471332"/>
                <a:ext cx="274596" cy="794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 err="1">
                    <a:solidFill>
                      <a:schemeClr val="accent1"/>
                    </a:solidFill>
                  </a:rPr>
                  <a:t>arcgis</a:t>
                </a:r>
                <a:endParaRPr lang="en-US" sz="7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285412" y="4243015"/>
                <a:ext cx="695791" cy="87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>
                    <a:solidFill>
                      <a:schemeClr val="accent4"/>
                    </a:solidFill>
                  </a:rPr>
                  <a:t>bridge </a:t>
                </a:r>
                <a:r>
                  <a:rPr lang="en-US" sz="700" dirty="0" err="1">
                    <a:solidFill>
                      <a:schemeClr val="accent4"/>
                    </a:solidFill>
                  </a:rPr>
                  <a:t>docushare</a:t>
                </a:r>
                <a:endParaRPr lang="en-US" sz="7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0427716" y="4349670"/>
                <a:ext cx="695791" cy="87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 err="1">
                    <a:solidFill>
                      <a:schemeClr val="accent3"/>
                    </a:solidFill>
                  </a:rPr>
                  <a:t>circtech</a:t>
                </a:r>
                <a:endParaRPr lang="en-US" sz="700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9495859" y="4524770"/>
                <a:ext cx="358094" cy="976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 err="1">
                    <a:solidFill>
                      <a:schemeClr val="accent1"/>
                    </a:solidFill>
                  </a:rPr>
                  <a:t>adbase</a:t>
                </a:r>
                <a:endParaRPr lang="en-US" sz="7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0285412" y="4130319"/>
                <a:ext cx="695791" cy="87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>
                    <a:solidFill>
                      <a:schemeClr val="accent1"/>
                    </a:solidFill>
                  </a:rPr>
                  <a:t>concerto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8920203" y="4318751"/>
                <a:ext cx="358094" cy="976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 err="1">
                    <a:solidFill>
                      <a:schemeClr val="accent4"/>
                    </a:solidFill>
                  </a:rPr>
                  <a:t>hermes</a:t>
                </a:r>
                <a:endParaRPr lang="en-US" sz="7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801951" y="4419984"/>
                <a:ext cx="422473" cy="95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>
                    <a:solidFill>
                      <a:schemeClr val="accent1"/>
                    </a:solidFill>
                  </a:rPr>
                  <a:t>empower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8744195" y="4514647"/>
                <a:ext cx="422473" cy="95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 err="1">
                    <a:solidFill>
                      <a:schemeClr val="accent3"/>
                    </a:solidFill>
                  </a:rPr>
                  <a:t>hyperion</a:t>
                </a:r>
                <a:endParaRPr lang="en-US" sz="700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9155808" y="4514647"/>
                <a:ext cx="422473" cy="95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 err="1">
                    <a:solidFill>
                      <a:schemeClr val="accent4"/>
                    </a:solidFill>
                  </a:rPr>
                  <a:t>apenps</a:t>
                </a:r>
                <a:endParaRPr lang="en-US" sz="7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9062967" y="5285668"/>
                <a:ext cx="447462" cy="112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 err="1">
                    <a:solidFill>
                      <a:schemeClr val="accent4"/>
                    </a:solidFill>
                  </a:rPr>
                  <a:t>imanage</a:t>
                </a:r>
                <a:endParaRPr lang="en-US" sz="700" dirty="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5290963" y="3765805"/>
            <a:ext cx="2537045" cy="1888254"/>
            <a:chOff x="5468097" y="3875864"/>
            <a:chExt cx="2537045" cy="1888254"/>
          </a:xfrm>
        </p:grpSpPr>
        <p:sp>
          <p:nvSpPr>
            <p:cNvPr id="84" name="TextBox 83"/>
            <p:cNvSpPr txBox="1"/>
            <p:nvPr/>
          </p:nvSpPr>
          <p:spPr>
            <a:xfrm>
              <a:off x="6077177" y="3875864"/>
              <a:ext cx="1178631" cy="306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4800" dirty="0">
                  <a:solidFill>
                    <a:schemeClr val="accent3"/>
                  </a:solidFill>
                </a:rPr>
                <a:t>sap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30389" y="4391912"/>
              <a:ext cx="2272206" cy="3183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5400" b="1" dirty="0">
                  <a:solidFill>
                    <a:schemeClr val="accent1"/>
                  </a:solidFill>
                </a:rPr>
                <a:t>Oracle</a:t>
              </a:r>
              <a:endParaRPr lang="en-US" sz="4000" b="1" dirty="0">
                <a:solidFill>
                  <a:schemeClr val="accent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569747" y="5115696"/>
              <a:ext cx="2193491" cy="3280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>
                  <a:solidFill>
                    <a:schemeClr val="accent4"/>
                  </a:solidFill>
                </a:rPr>
                <a:t>Oracle ERP Cloud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68097" y="4105947"/>
              <a:ext cx="689650" cy="3280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 dirty="0">
                  <a:solidFill>
                    <a:schemeClr val="accent1"/>
                  </a:solidFill>
                </a:rPr>
                <a:t>Sage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772494" y="5436030"/>
              <a:ext cx="1232648" cy="3280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 dirty="0">
                  <a:solidFill>
                    <a:schemeClr val="accent1"/>
                  </a:solidFill>
                </a:rPr>
                <a:t>JD Edwards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137562" y="4283095"/>
              <a:ext cx="402248" cy="137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800" dirty="0" err="1">
                  <a:solidFill>
                    <a:schemeClr val="accent4"/>
                  </a:solidFill>
                </a:rPr>
                <a:t>Intacct</a:t>
              </a:r>
              <a:endParaRPr lang="en-US" sz="800" dirty="0">
                <a:solidFill>
                  <a:schemeClr val="accent4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062617" y="5436030"/>
              <a:ext cx="613818" cy="2359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 dirty="0">
                  <a:solidFill>
                    <a:schemeClr val="accent3"/>
                  </a:solidFill>
                </a:rPr>
                <a:t>Other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448166" y="1819231"/>
            <a:ext cx="2163499" cy="1421917"/>
            <a:chOff x="5218640" y="1800730"/>
            <a:chExt cx="2163499" cy="1421917"/>
          </a:xfrm>
        </p:grpSpPr>
        <p:sp>
          <p:nvSpPr>
            <p:cNvPr id="91" name="TextBox 90"/>
            <p:cNvSpPr txBox="1"/>
            <p:nvPr/>
          </p:nvSpPr>
          <p:spPr>
            <a:xfrm>
              <a:off x="5218640" y="2142246"/>
              <a:ext cx="2163499" cy="306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000" b="1" dirty="0">
                  <a:solidFill>
                    <a:schemeClr val="accent1"/>
                  </a:solidFill>
                </a:rPr>
                <a:t>Microsoft </a:t>
              </a:r>
              <a:br>
                <a:rPr lang="en-US" sz="3000" b="1" dirty="0">
                  <a:solidFill>
                    <a:schemeClr val="accent1"/>
                  </a:solidFill>
                </a:rPr>
              </a:br>
              <a:r>
                <a:rPr lang="en-US" sz="3000" b="1" dirty="0">
                  <a:solidFill>
                    <a:schemeClr val="accent1"/>
                  </a:solidFill>
                </a:rPr>
                <a:t>(Dynamics)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364021" y="1800730"/>
              <a:ext cx="1872736" cy="306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2200" dirty="0">
                  <a:solidFill>
                    <a:schemeClr val="accent4"/>
                  </a:solidFill>
                </a:rPr>
                <a:t>Oracle (Siebel)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265782" y="3021051"/>
              <a:ext cx="460224" cy="2015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chemeClr val="accent3"/>
                  </a:solidFill>
                </a:rPr>
                <a:t>IBM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760390" y="3048196"/>
              <a:ext cx="524904" cy="1473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chemeClr val="accent4"/>
                  </a:solidFill>
                </a:rPr>
                <a:t>Epicor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8111116" y="1945868"/>
            <a:ext cx="2977404" cy="1033560"/>
            <a:chOff x="8488758" y="1841391"/>
            <a:chExt cx="2977404" cy="1033560"/>
          </a:xfrm>
        </p:grpSpPr>
        <p:sp>
          <p:nvSpPr>
            <p:cNvPr id="95" name="TextBox 94"/>
            <p:cNvSpPr txBox="1"/>
            <p:nvPr/>
          </p:nvSpPr>
          <p:spPr>
            <a:xfrm>
              <a:off x="8488758" y="2010870"/>
              <a:ext cx="2872596" cy="3417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000" b="1" dirty="0">
                  <a:solidFill>
                    <a:schemeClr val="accent1"/>
                  </a:solidFill>
                </a:rPr>
                <a:t>Microsoft Office</a:t>
              </a: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8723768" y="1841391"/>
              <a:ext cx="2742394" cy="1033560"/>
              <a:chOff x="8517790" y="1878089"/>
              <a:chExt cx="2742394" cy="1033560"/>
            </a:xfrm>
          </p:grpSpPr>
          <p:sp>
            <p:nvSpPr>
              <p:cNvPr id="97" name="TextBox 96"/>
              <p:cNvSpPr txBox="1"/>
              <p:nvPr/>
            </p:nvSpPr>
            <p:spPr>
              <a:xfrm>
                <a:off x="8535316" y="1878089"/>
                <a:ext cx="2373756" cy="2598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solidFill>
                      <a:schemeClr val="accent4"/>
                    </a:solidFill>
                  </a:rPr>
                  <a:t>Other Calendaring or email apps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0281907" y="2564081"/>
                <a:ext cx="781837" cy="14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000" dirty="0">
                    <a:solidFill>
                      <a:schemeClr val="accent3"/>
                    </a:solidFill>
                  </a:rPr>
                  <a:t>PDF reader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8517790" y="2570607"/>
                <a:ext cx="717940" cy="341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800" dirty="0">
                    <a:solidFill>
                      <a:schemeClr val="accent1"/>
                    </a:solidFill>
                  </a:rPr>
                  <a:t>Database or database Access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0478347" y="2743567"/>
                <a:ext cx="781837" cy="14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600" dirty="0">
                    <a:solidFill>
                      <a:schemeClr val="accent4"/>
                    </a:solidFill>
                  </a:rPr>
                  <a:t>Project Management</a:t>
                </a:r>
              </a:p>
            </p:txBody>
          </p:sp>
        </p:grpSp>
      </p:grpSp>
      <p:sp>
        <p:nvSpPr>
          <p:cNvPr id="101" name="Rectangle 100"/>
          <p:cNvSpPr/>
          <p:nvPr/>
        </p:nvSpPr>
        <p:spPr>
          <a:xfrm>
            <a:off x="5154894" y="1654164"/>
            <a:ext cx="2750040" cy="182294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5154894" y="3832675"/>
            <a:ext cx="2750040" cy="205821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ectangle 103"/>
          <p:cNvSpPr/>
          <p:nvPr/>
        </p:nvSpPr>
        <p:spPr>
          <a:xfrm>
            <a:off x="8130705" y="1654164"/>
            <a:ext cx="3008598" cy="182294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8130705" y="3832675"/>
            <a:ext cx="3008598" cy="205821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87D72E1-FAC5-4832-B80A-7F41F5E359E4}" vid="{FEC8C6B8-C909-427C-9D5E-E9573D2F3B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Prezentace1</Template>
  <TotalTime>1334</TotalTime>
  <Words>965</Words>
  <Application>Microsoft Office PowerPoint</Application>
  <PresentationFormat>Širokoúhlá obrazovka</PresentationFormat>
  <Paragraphs>218</Paragraphs>
  <Slides>20</Slides>
  <Notes>5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Petr Dostálek  Ondřej Kubeček</vt:lpstr>
      <vt:lpstr>28 let rozdílů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Horizon aplikace - Digital Workspace</vt:lpstr>
      <vt:lpstr>Horizon aplikace - Digital Workspace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Hadra</dc:creator>
  <cp:lastModifiedBy>Ondřej Kubeček</cp:lastModifiedBy>
  <cp:revision>70</cp:revision>
  <dcterms:created xsi:type="dcterms:W3CDTF">2019-05-15T07:11:13Z</dcterms:created>
  <dcterms:modified xsi:type="dcterms:W3CDTF">2019-10-24T06:21:26Z</dcterms:modified>
</cp:coreProperties>
</file>